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63" r:id="rId2"/>
    <p:sldId id="303" r:id="rId3"/>
    <p:sldId id="280" r:id="rId4"/>
    <p:sldId id="291" r:id="rId5"/>
    <p:sldId id="292" r:id="rId6"/>
    <p:sldId id="330" r:id="rId7"/>
    <p:sldId id="329" r:id="rId8"/>
    <p:sldId id="347" r:id="rId9"/>
    <p:sldId id="338" r:id="rId10"/>
    <p:sldId id="304" r:id="rId11"/>
    <p:sldId id="331" r:id="rId12"/>
    <p:sldId id="307" r:id="rId13"/>
    <p:sldId id="258" r:id="rId14"/>
    <p:sldId id="354" r:id="rId15"/>
    <p:sldId id="355" r:id="rId16"/>
    <p:sldId id="282" r:id="rId17"/>
    <p:sldId id="306" r:id="rId18"/>
    <p:sldId id="273" r:id="rId19"/>
    <p:sldId id="334" r:id="rId20"/>
    <p:sldId id="275" r:id="rId21"/>
    <p:sldId id="336" r:id="rId22"/>
    <p:sldId id="276" r:id="rId23"/>
    <p:sldId id="278" r:id="rId24"/>
    <p:sldId id="310" r:id="rId25"/>
    <p:sldId id="298" r:id="rId26"/>
    <p:sldId id="313" r:id="rId27"/>
    <p:sldId id="316" r:id="rId28"/>
    <p:sldId id="302" r:id="rId29"/>
    <p:sldId id="285" r:id="rId30"/>
    <p:sldId id="286" r:id="rId31"/>
    <p:sldId id="319" r:id="rId32"/>
    <p:sldId id="289" r:id="rId33"/>
    <p:sldId id="320" r:id="rId34"/>
    <p:sldId id="322" r:id="rId35"/>
    <p:sldId id="324" r:id="rId36"/>
    <p:sldId id="325" r:id="rId37"/>
    <p:sldId id="326" r:id="rId38"/>
    <p:sldId id="343" r:id="rId39"/>
    <p:sldId id="344" r:id="rId40"/>
    <p:sldId id="34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 autoAdjust="0"/>
    <p:restoredTop sz="88633" autoAdjust="0"/>
  </p:normalViewPr>
  <p:slideViewPr>
    <p:cSldViewPr>
      <p:cViewPr>
        <p:scale>
          <a:sx n="70" d="100"/>
          <a:sy n="70" d="100"/>
        </p:scale>
        <p:origin x="-2082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9D148-418F-4F02-A9B1-71458EA74F9A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1497D-F0CC-4B3D-BB98-B77C22D1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1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9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lets see how can the</a:t>
            </a:r>
            <a:r>
              <a:rPr lang="en-US" baseline="0" dirty="0" smtClean="0"/>
              <a:t> user interact with the robot.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5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our setting we want the feedback to be really easy. So as feedback user slightly improve the trajectory proposed by the robot.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23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5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50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50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08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08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3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necessary capability for every robot is to plan paths. So consider a 7 </a:t>
            </a:r>
            <a:r>
              <a:rPr lang="en-US" dirty="0" err="1" smtClean="0"/>
              <a:t>dof</a:t>
            </a:r>
            <a:r>
              <a:rPr lang="en-US" dirty="0" smtClean="0"/>
              <a:t> arm, it has links</a:t>
            </a:r>
            <a:r>
              <a:rPr lang="en-US" baseline="0" dirty="0" smtClean="0"/>
              <a:t> joints and an end-effector with </a:t>
            </a:r>
          </a:p>
          <a:p>
            <a:r>
              <a:rPr lang="en-US" baseline="0" dirty="0" smtClean="0"/>
              <a:t>Which it interacts with the world.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1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we just</a:t>
            </a:r>
            <a:r>
              <a:rPr lang="en-US" baseline="0" dirty="0" smtClean="0"/>
              <a:t> saw is an example when robot simply follows a geometric approach to path planning</a:t>
            </a:r>
          </a:p>
          <a:p>
            <a:r>
              <a:rPr lang="en-US" baseline="0" dirty="0" smtClean="0"/>
              <a:t>It does not understand the preferences because it is not modeling the context and the related preferences.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the next question is, can existing work help?</a:t>
            </a:r>
          </a:p>
          <a:p>
            <a:r>
              <a:rPr lang="en-US" baseline="0" dirty="0" smtClean="0"/>
              <a:t>Answer is,  apparently NOT!!!</a:t>
            </a:r>
          </a:p>
          <a:p>
            <a:r>
              <a:rPr lang="en-US" baseline="0" dirty="0" smtClean="0"/>
              <a:t>Previous works on learning good trajectories has focused on specific trajectories for a specific task. </a:t>
            </a:r>
          </a:p>
          <a:p>
            <a:r>
              <a:rPr lang="en-US" baseline="0" dirty="0" smtClean="0"/>
              <a:t>Learning these trajectories is hard but there is no context and no notion of user preferences.</a:t>
            </a:r>
          </a:p>
          <a:p>
            <a:r>
              <a:rPr lang="en-US" dirty="0" smtClean="0"/>
              <a:t>Because is most of the examples there is a single</a:t>
            </a:r>
            <a:r>
              <a:rPr lang="en-US" baseline="0" dirty="0" smtClean="0"/>
              <a:t> trajectory which is right.</a:t>
            </a:r>
            <a:endParaRPr lang="en-US" dirty="0" smtClean="0"/>
          </a:p>
          <a:p>
            <a:r>
              <a:rPr lang="en-US" dirty="0" smtClean="0"/>
              <a:t>Hence for learning they rely on a demonstration from a expert. So in case of</a:t>
            </a:r>
            <a:r>
              <a:rPr lang="en-US" baseline="0" dirty="0" smtClean="0"/>
              <a:t> helicopter an expert pilot will fly it for you.</a:t>
            </a:r>
          </a:p>
          <a:p>
            <a:r>
              <a:rPr lang="en-US" baseline="0" dirty="0" smtClean="0"/>
              <a:t>This limits the applicability of these approaches in household setting where the user is typically non-expert. </a:t>
            </a:r>
          </a:p>
          <a:p>
            <a:r>
              <a:rPr lang="en-US" baseline="0" dirty="0" smtClean="0"/>
              <a:t>But as many studies in HRI has shown giving such expert demonstrations is challenging on high DoF robots.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5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0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1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497D-F0CC-4B3D-BB98-B77C22D1FE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62EA-C937-4714-989F-FDD4F45BB033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3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6607-D56F-4CD8-933E-DDE2794C91BF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943EE-9193-4F48-82A9-CE06025C6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8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4211-A928-44B3-9765-BE1E5A40FDF8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943EE-9193-4F48-82A9-CE06025C6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8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24600"/>
            <a:ext cx="2895600" cy="365125"/>
          </a:xfrm>
        </p:spPr>
        <p:txBody>
          <a:bodyPr/>
          <a:lstStyle/>
          <a:p>
            <a:r>
              <a:rPr lang="en-US" dirty="0" smtClean="0"/>
              <a:t>Jain, Sharma, </a:t>
            </a:r>
            <a:r>
              <a:rPr lang="en-US" dirty="0" err="1" smtClean="0"/>
              <a:t>Joachims</a:t>
            </a:r>
            <a:r>
              <a:rPr lang="en-US" dirty="0" smtClean="0"/>
              <a:t>, </a:t>
            </a:r>
            <a:r>
              <a:rPr lang="en-US" dirty="0" err="1" smtClean="0"/>
              <a:t>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5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9C71-8E2B-4378-90F5-89849422B414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943EE-9193-4F48-82A9-CE06025C6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7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4D3-81BF-440B-88A9-91DB216049F6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943EE-9193-4F48-82A9-CE06025C6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3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8BD9-76DF-436F-B72D-E6725275BCB8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943EE-9193-4F48-82A9-CE06025C6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4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0F7B-7A2A-4FAF-986F-0469BD16EE0E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943EE-9193-4F48-82A9-CE06025C6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9F6C-3BDC-4DAD-8662-456C7D809D97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943EE-9193-4F48-82A9-CE06025C6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6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219D-22E7-4AE6-B98C-FF7281652545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943EE-9193-4F48-82A9-CE06025C6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9873-E1E1-4070-B12B-7086BBB15307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943EE-9193-4F48-82A9-CE06025C6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4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4EC0-E514-4310-92E3-7E1890F3396C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Jain, Sharma, </a:t>
            </a:r>
            <a:r>
              <a:rPr lang="en-US" dirty="0" err="1" smtClean="0"/>
              <a:t>Joachims</a:t>
            </a:r>
            <a:r>
              <a:rPr lang="en-US" dirty="0" smtClean="0"/>
              <a:t>, </a:t>
            </a:r>
            <a:r>
              <a:rPr lang="en-US" dirty="0" err="1" smtClean="0"/>
              <a:t>Saxena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265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Lktpkd7ojA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Lktpkd7oj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56" y="838200"/>
            <a:ext cx="8001000" cy="1470025"/>
          </a:xfrm>
        </p:spPr>
        <p:txBody>
          <a:bodyPr/>
          <a:lstStyle/>
          <a:p>
            <a:pPr algn="ctr"/>
            <a:r>
              <a:rPr lang="en-US" b="1" dirty="0" smtClean="0"/>
              <a:t>Beyond Geometric Path Planning:</a:t>
            </a:r>
            <a:br>
              <a:rPr lang="en-US" b="1" dirty="0" smtClean="0"/>
            </a:br>
            <a:r>
              <a:rPr lang="en-US" b="1" dirty="0" smtClean="0"/>
              <a:t>When Context Matters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61448" y="33528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Ashesh Jain, Shikhar Sharma </a:t>
            </a:r>
          </a:p>
          <a:p>
            <a:pPr algn="ctr"/>
            <a:r>
              <a:rPr lang="en-US" sz="2800" dirty="0" smtClean="0"/>
              <a:t>Thorsten Joachims and Ashutosh </a:t>
            </a:r>
            <a:r>
              <a:rPr lang="en-US" sz="2800" dirty="0"/>
              <a:t>Saxena</a:t>
            </a:r>
          </a:p>
          <a:p>
            <a:pPr algn="ctr"/>
            <a:endParaRPr lang="en-US" sz="2800" dirty="0"/>
          </a:p>
        </p:txBody>
      </p:sp>
      <p:pic>
        <p:nvPicPr>
          <p:cNvPr id="1026" name="Picture 2" descr="http://www.atmos.albany.edu/student/ccastell/Cornell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983010"/>
            <a:ext cx="1497845" cy="14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Approach</a:t>
            </a:r>
          </a:p>
          <a:p>
            <a:pPr lvl="1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Context-based score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Feedback mechanism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Learning algorithm</a:t>
            </a: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Results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coactive_manipulation\AI_Seminar Talk\hakim_rob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00" y="1672378"/>
            <a:ext cx="4782878" cy="32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6333952" y="1332171"/>
                <a:ext cx="2303722" cy="1353879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7A5C2B5-CBA2-4B85-9A41-44CCA4881F48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952" y="1332171"/>
                <a:ext cx="2303722" cy="1353879"/>
              </a:xfrm>
              <a:prstGeom prst="cloud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5"/>
          <p:cNvSpPr/>
          <p:nvPr/>
        </p:nvSpPr>
        <p:spPr>
          <a:xfrm>
            <a:off x="636675" y="1332170"/>
            <a:ext cx="2227522" cy="1353879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298638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3877" y="2986385"/>
            <a:ext cx="93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Robot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" y="5338698"/>
            <a:ext cx="434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Online learning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Learns from user feedback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Sub-optimal feedback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51674" y="1771650"/>
                <a:ext cx="2335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𝑐𝑜𝑛𝑡𝑒𝑥𝑡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|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𝑡𝑎𝑠𝑘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74" y="1771650"/>
                <a:ext cx="233512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9049" y="1773793"/>
                <a:ext cx="2288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, </m:t>
                          </m:r>
                          <m:r>
                            <a:rPr lang="en-US" i="1">
                              <a:latin typeface="Cambria Math"/>
                            </a:rPr>
                            <m:t>𝑐𝑜𝑛𝑡𝑒𝑥𝑡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𝑡𝑎𝑠𝑘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49" y="1773793"/>
                <a:ext cx="228857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11499" y="4854206"/>
            <a:ext cx="4362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Goal: Learn user preferences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Approach</a:t>
            </a:r>
          </a:p>
          <a:p>
            <a:pPr lvl="1"/>
            <a:r>
              <a:rPr lang="en-US" sz="3200" dirty="0"/>
              <a:t>Context-based score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Feedback mechanism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Learning algorithm</a:t>
            </a: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Results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hesh\Pictures\only_tra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99" y="4804809"/>
            <a:ext cx="3217101" cy="115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Preferences</a:t>
            </a:r>
            <a:endParaRPr lang="en-US" dirty="0"/>
          </a:p>
        </p:txBody>
      </p:sp>
      <p:pic>
        <p:nvPicPr>
          <p:cNvPr id="7" name="Picture 2" descr="T:\pics\robot-pic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2115"/>
            <a:ext cx="236869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:\pics\bad_1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75104"/>
            <a:ext cx="211403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Elbow Connector 19"/>
          <p:cNvCxnSpPr/>
          <p:nvPr/>
        </p:nvCxnSpPr>
        <p:spPr>
          <a:xfrm>
            <a:off x="5645292" y="2922653"/>
            <a:ext cx="907908" cy="7578"/>
          </a:xfrm>
          <a:prstGeom prst="bentConnector3">
            <a:avLst>
              <a:gd name="adj1" fmla="val 50000"/>
            </a:avLst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" descr="T:\pics\bad_trajectories - 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" y="1978282"/>
            <a:ext cx="206583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Elbow Connector 64"/>
          <p:cNvCxnSpPr/>
          <p:nvPr/>
        </p:nvCxnSpPr>
        <p:spPr>
          <a:xfrm rot="10800000" flipV="1">
            <a:off x="2474220" y="2922651"/>
            <a:ext cx="802380" cy="1"/>
          </a:xfrm>
          <a:prstGeom prst="bentConnector3">
            <a:avLst>
              <a:gd name="adj1" fmla="val 50000"/>
            </a:avLst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" idx="2"/>
          </p:cNvCxnSpPr>
          <p:nvPr/>
        </p:nvCxnSpPr>
        <p:spPr>
          <a:xfrm>
            <a:off x="4460946" y="3833795"/>
            <a:ext cx="0" cy="604865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Oval 2050"/>
          <p:cNvSpPr/>
          <p:nvPr/>
        </p:nvSpPr>
        <p:spPr>
          <a:xfrm>
            <a:off x="2927693" y="5619740"/>
            <a:ext cx="336207" cy="304800"/>
          </a:xfrm>
          <a:prstGeom prst="ellipse">
            <a:avLst/>
          </a:prstGeom>
          <a:solidFill>
            <a:srgbClr val="C0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416643" y="5124440"/>
            <a:ext cx="336207" cy="304800"/>
          </a:xfrm>
          <a:prstGeom prst="ellipse">
            <a:avLst/>
          </a:prstGeom>
          <a:solidFill>
            <a:srgbClr val="C0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67543" y="4825990"/>
            <a:ext cx="336207" cy="304800"/>
          </a:xfrm>
          <a:prstGeom prst="ellipse">
            <a:avLst/>
          </a:prstGeom>
          <a:solidFill>
            <a:srgbClr val="C0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251793" y="4946640"/>
            <a:ext cx="336207" cy="304800"/>
          </a:xfrm>
          <a:prstGeom prst="ellipse">
            <a:avLst/>
          </a:prstGeom>
          <a:solidFill>
            <a:srgbClr val="C0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810593" y="5314940"/>
            <a:ext cx="336207" cy="304800"/>
          </a:xfrm>
          <a:prstGeom prst="ellipse">
            <a:avLst/>
          </a:prstGeom>
          <a:solidFill>
            <a:srgbClr val="C0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3" descr="C:\Users\ashesh\Downloads\no_sig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42032"/>
            <a:ext cx="693801" cy="6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C:\Users\ashesh\Downloads\no_sig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99" y="2545855"/>
            <a:ext cx="693801" cy="6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Box 2052"/>
          <p:cNvSpPr txBox="1"/>
          <p:nvPr/>
        </p:nvSpPr>
        <p:spPr>
          <a:xfrm>
            <a:off x="457200" y="1371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Move a glass of water</a:t>
            </a:r>
            <a:endParaRPr lang="en-US" sz="2400" dirty="0"/>
          </a:p>
        </p:txBody>
      </p:sp>
      <p:sp>
        <p:nvSpPr>
          <p:cNvPr id="2054" name="TextBox 2053"/>
          <p:cNvSpPr txBox="1"/>
          <p:nvPr/>
        </p:nvSpPr>
        <p:spPr>
          <a:xfrm>
            <a:off x="6858000" y="36368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Upright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6248400" y="577214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Context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304800" y="3636825"/>
            <a:ext cx="218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Contorted Arm</a:t>
            </a:r>
            <a:endParaRPr lang="en-US" sz="2400" dirty="0"/>
          </a:p>
        </p:txBody>
      </p:sp>
      <p:sp>
        <p:nvSpPr>
          <p:cNvPr id="2055" name="TextBox 2054"/>
          <p:cNvSpPr txBox="1"/>
          <p:nvPr/>
        </p:nvSpPr>
        <p:spPr>
          <a:xfrm>
            <a:off x="369252" y="4459873"/>
            <a:ext cx="2833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Preferences varies with users, tasks and environments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20517114">
            <a:off x="3340443" y="4781540"/>
            <a:ext cx="545757" cy="977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Users\ashesh\Pictures\only_object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65" y="3886200"/>
            <a:ext cx="2218391" cy="24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 rot="1216872">
            <a:off x="3926145" y="4606915"/>
            <a:ext cx="682796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74" grpId="0" animBg="1"/>
      <p:bldP spid="75" grpId="0" animBg="1"/>
      <p:bldP spid="76" grpId="0" animBg="1"/>
      <p:bldP spid="77" grpId="0" animBg="1"/>
      <p:bldP spid="2054" grpId="0"/>
      <p:bldP spid="82" grpId="0"/>
      <p:bldP spid="83" grpId="0"/>
      <p:bldP spid="2055" grpId="0"/>
      <p:bldP spid="5" grpId="0" animBg="1"/>
      <p:bldP spid="5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962400" y="1600200"/>
            <a:ext cx="2057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2"/>
          </p:cNvCxnSpPr>
          <p:nvPr/>
        </p:nvCxnSpPr>
        <p:spPr>
          <a:xfrm>
            <a:off x="4991100" y="2286000"/>
            <a:ext cx="0" cy="457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34356" y="1603007"/>
            <a:ext cx="2057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>
          <a:xfrm>
            <a:off x="7463056" y="2288807"/>
            <a:ext cx="0" cy="457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52383" y="2777905"/>
            <a:ext cx="2821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Robot configuration</a:t>
            </a:r>
          </a:p>
          <a:p>
            <a:pPr algn="ctr"/>
            <a:r>
              <a:rPr lang="en-US" sz="2000" dirty="0" smtClean="0"/>
              <a:t>and</a:t>
            </a:r>
          </a:p>
          <a:p>
            <a:pPr algn="ctr"/>
            <a:r>
              <a:rPr lang="en-US" sz="2000" dirty="0" smtClean="0"/>
              <a:t>Environment Interactions</a:t>
            </a:r>
            <a:endParaRPr lang="en-US" sz="2000" dirty="0"/>
          </a:p>
        </p:txBody>
      </p:sp>
      <p:pic>
        <p:nvPicPr>
          <p:cNvPr id="12" name="Picture 2" descr="C:\Users\ashesh\Pictures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7752"/>
            <a:ext cx="3581400" cy="26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>
            <a:stCxn id="25" idx="0"/>
          </p:cNvCxnSpPr>
          <p:nvPr/>
        </p:nvCxnSpPr>
        <p:spPr>
          <a:xfrm flipV="1">
            <a:off x="1868563" y="2057400"/>
            <a:ext cx="414889" cy="5142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71600" y="2571690"/>
            <a:ext cx="993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Context</a:t>
            </a:r>
            <a:endParaRPr lang="en-US" sz="2000" dirty="0"/>
          </a:p>
        </p:txBody>
      </p:sp>
      <p:cxnSp>
        <p:nvCxnSpPr>
          <p:cNvPr id="26" name="Straight Arrow Connector 25"/>
          <p:cNvCxnSpPr>
            <a:stCxn id="27" idx="0"/>
          </p:cNvCxnSpPr>
          <p:nvPr/>
        </p:nvCxnSpPr>
        <p:spPr>
          <a:xfrm flipH="1" flipV="1">
            <a:off x="2664452" y="2109850"/>
            <a:ext cx="386488" cy="4693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38400" y="2579204"/>
            <a:ext cx="1225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Trajectory</a:t>
            </a:r>
            <a:endParaRPr lang="en-US" sz="2000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8981" y="2757377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Object-object </a:t>
            </a:r>
          </a:p>
          <a:p>
            <a:pPr algn="ctr"/>
            <a:r>
              <a:rPr lang="en-US" sz="2000" dirty="0"/>
              <a:t>I</a:t>
            </a:r>
            <a:r>
              <a:rPr lang="en-US" sz="2000" dirty="0" smtClean="0"/>
              <a:t>nteractions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832440" y="4262083"/>
            <a:ext cx="3614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Connecting waypoints to neighboring objects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06626" y="5185337"/>
            <a:ext cx="2217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Trajectory 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87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2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function</a:t>
            </a:r>
            <a:endParaRPr lang="en-US" dirty="0"/>
          </a:p>
        </p:txBody>
      </p:sp>
      <p:pic>
        <p:nvPicPr>
          <p:cNvPr id="12" name="Picture 2" descr="C:\Users\ashesh\Pictures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581400" cy="26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106626" y="5185337"/>
            <a:ext cx="2217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Trajectory graph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1447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 attributes: {electronic, fragile, sharp, liquid, hot, …}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.g.	Laptop: {electronic, fragile}</a:t>
            </a:r>
          </a:p>
          <a:p>
            <a:r>
              <a:rPr lang="en-US" sz="2400" dirty="0" smtClean="0"/>
              <a:t>	Knife: {sharp} …..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33401" y="1447801"/>
            <a:ext cx="7386855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49301" y="1927410"/>
            <a:ext cx="3013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Hermans</a:t>
            </a:r>
            <a:r>
              <a:rPr lang="en-US" dirty="0" smtClean="0"/>
              <a:t> et. al. ICRA w/s 2011</a:t>
            </a:r>
          </a:p>
          <a:p>
            <a:r>
              <a:rPr lang="en-US" dirty="0" err="1" smtClean="0"/>
              <a:t>Koppula</a:t>
            </a:r>
            <a:r>
              <a:rPr lang="en-US" dirty="0" smtClean="0"/>
              <a:t> et. al. NIPS 2011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729255" y="4515446"/>
            <a:ext cx="5116053" cy="1326393"/>
          </a:xfrm>
          <a:prstGeom prst="round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72530" y="4495800"/>
                <a:ext cx="5382820" cy="874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𝑑𝑔𝑒𝑠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𝑙𝑎𝑏𝑒𝑙𝑠</m:t>
                              </m:r>
                            </m:sub>
                            <m:sup/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𝑒𝑑𝑔𝑒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𝑙𝑘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𝑜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𝑒𝑑𝑔𝑒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530" y="4495800"/>
                <a:ext cx="5382820" cy="8743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7667776" y="510540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23888" y="5441729"/>
            <a:ext cx="199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Distance features</a:t>
            </a:r>
            <a:endParaRPr lang="en-US" sz="2000" dirty="0"/>
          </a:p>
        </p:txBody>
      </p:sp>
      <p:sp>
        <p:nvSpPr>
          <p:cNvPr id="31" name="Left Brace 30"/>
          <p:cNvSpPr/>
          <p:nvPr/>
        </p:nvSpPr>
        <p:spPr>
          <a:xfrm rot="16200000">
            <a:off x="3771899" y="5040933"/>
            <a:ext cx="330361" cy="863759"/>
          </a:xfrm>
          <a:prstGeom prst="leftBrace">
            <a:avLst>
              <a:gd name="adj1" fmla="val 38232"/>
              <a:gd name="adj2" fmla="val 51669"/>
            </a:avLst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4601229" y="5038958"/>
            <a:ext cx="330361" cy="863759"/>
          </a:xfrm>
          <a:prstGeom prst="leftBrace">
            <a:avLst>
              <a:gd name="adj1" fmla="val 38232"/>
              <a:gd name="adj2" fmla="val 51669"/>
            </a:avLst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5794870" y="4762502"/>
            <a:ext cx="330361" cy="863759"/>
          </a:xfrm>
          <a:prstGeom prst="leftBrace">
            <a:avLst>
              <a:gd name="adj1" fmla="val 38232"/>
              <a:gd name="adj2" fmla="val 51669"/>
            </a:avLst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829576" y="5105400"/>
            <a:ext cx="0" cy="3287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rot="1364372">
            <a:off x="1774203" y="3559346"/>
            <a:ext cx="457200" cy="998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20142753">
            <a:off x="1732981" y="2829351"/>
            <a:ext cx="470253" cy="1222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2547624">
            <a:off x="2724779" y="3552677"/>
            <a:ext cx="522675" cy="1206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594967">
            <a:off x="2965445" y="2985033"/>
            <a:ext cx="589035" cy="1101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21493" y="3350865"/>
                <a:ext cx="2290050" cy="598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𝑂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493" y="3350865"/>
                <a:ext cx="2290050" cy="5980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329673" y="2904662"/>
            <a:ext cx="4212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Object-object Interactions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3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  <p:bldP spid="29" grpId="0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0" grpId="1" animBg="1"/>
      <p:bldP spid="6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function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1600200"/>
            <a:ext cx="2057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2"/>
          </p:cNvCxnSpPr>
          <p:nvPr/>
        </p:nvCxnSpPr>
        <p:spPr>
          <a:xfrm>
            <a:off x="4991100" y="2286000"/>
            <a:ext cx="0" cy="457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8981" y="2757377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Object-object </a:t>
            </a:r>
          </a:p>
          <a:p>
            <a:pPr algn="ctr"/>
            <a:r>
              <a:rPr lang="en-US" sz="2000" dirty="0"/>
              <a:t>I</a:t>
            </a:r>
            <a:r>
              <a:rPr lang="en-US" sz="2000" dirty="0" smtClean="0"/>
              <a:t>nteractions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434356" y="1603007"/>
            <a:ext cx="2057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>
          <a:xfrm>
            <a:off x="7463056" y="2288807"/>
            <a:ext cx="0" cy="457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52383" y="2777905"/>
            <a:ext cx="2821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Robot configuration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Environment Interactions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coactive_manipulation\Figs\spectrogram\traj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9" y="4090839"/>
            <a:ext cx="246087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76" y="4090838"/>
            <a:ext cx="2437467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21" y="4090839"/>
            <a:ext cx="2331597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54798" y="5590985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Bad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7802" y="5642360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Good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272" y="2743200"/>
            <a:ext cx="83999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Features</a:t>
            </a:r>
          </a:p>
          <a:p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Spectrogram 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Object’s distance from horizontal and vertical surfaces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Object’s angle with vertical axis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Robot’s wrist and elbow configuration in cylindrical co-ordinate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52383" y="6042469"/>
            <a:ext cx="25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Cakmak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 IROS 2011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12624" y="2722175"/>
                <a:ext cx="1042721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624" y="2722175"/>
                <a:ext cx="1042721" cy="475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9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Approach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Context-based score</a:t>
            </a:r>
          </a:p>
          <a:p>
            <a:pPr lvl="1"/>
            <a:r>
              <a:rPr lang="en-US" sz="3200" dirty="0"/>
              <a:t>Feedback mechanism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Learning algorithm</a:t>
            </a: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Results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Feedback</a:t>
            </a:r>
            <a:endParaRPr lang="en-US" dirty="0"/>
          </a:p>
        </p:txBody>
      </p:sp>
      <p:pic>
        <p:nvPicPr>
          <p:cNvPr id="3074" name="Picture 2" descr="F:\coactive_manipulation\Figs\baxter_rerank\rerank_d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082800"/>
            <a:ext cx="3747911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coactive_manipulation\Figs\feedback_framework\human-robot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4" y="2082800"/>
            <a:ext cx="3953538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coactive_manipulation\Figs\feedback_framework\feedback_e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796118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699" y="1409700"/>
            <a:ext cx="53443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Intuitive feedback mechanisms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179888"/>
            <a:ext cx="114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Re-rank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4191000"/>
            <a:ext cx="15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Interactive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56034" y="605845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Zero-G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Re-rank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ranks trajectories and user selects one</a:t>
            </a:r>
          </a:p>
          <a:p>
            <a:endParaRPr lang="en-US" dirty="0"/>
          </a:p>
        </p:txBody>
      </p:sp>
      <p:pic>
        <p:nvPicPr>
          <p:cNvPr id="4099" name="Picture 3" descr="F:\coactive_manipulation\Figs\baxter_rerank\rerank_st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36277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coactive_manipulation\Figs\baxter_rerank\rerank_d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81" y="2971800"/>
            <a:ext cx="379306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8425" y="5105400"/>
            <a:ext cx="286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 three trajectories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72976" y="5107543"/>
            <a:ext cx="196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 feedback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36525" y="5267325"/>
            <a:ext cx="47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 observing top three trajectories</a:t>
            </a:r>
            <a:endParaRPr lang="en-US" sz="2400" dirty="0"/>
          </a:p>
        </p:txBody>
      </p:sp>
      <p:pic>
        <p:nvPicPr>
          <p:cNvPr id="4098" name="Picture 2" descr="F:\coactive_manipulation\Figs\baxter_rerank\rerank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45066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52000" y="52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9278E-6 L -0.24896 -0.027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138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Motivation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Approach</a:t>
            </a:r>
          </a:p>
          <a:p>
            <a:pPr lvl="1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Context-based score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Feedback mechanism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Learning algorithm</a:t>
            </a: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Results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Zero-G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corrects trajectory waypoints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F:\coactive_manipulation\Figs\baxter_photos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512479"/>
            <a:ext cx="3876763" cy="25929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Picture 3" descr="F:\coactive_manipulation\Figs\baxter_photos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505745"/>
            <a:ext cx="3886200" cy="259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8346" y="5105400"/>
            <a:ext cx="2463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Bad waypoint in </a:t>
            </a:r>
            <a:r>
              <a:rPr lang="en-US" sz="2200" dirty="0" smtClean="0">
                <a:solidFill>
                  <a:srgbClr val="FF0000"/>
                </a:solidFill>
              </a:rPr>
              <a:t>red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1150" y="5105400"/>
            <a:ext cx="4315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Holding wrist activates zero-G mode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8346" y="5105400"/>
            <a:ext cx="2463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Bad waypoint in </a:t>
            </a:r>
            <a:r>
              <a:rPr lang="en-US" sz="2200" dirty="0" smtClean="0">
                <a:solidFill>
                  <a:srgbClr val="FF0000"/>
                </a:solidFill>
              </a:rPr>
              <a:t>red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coactive_manipulation\Figs\baxter_photos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2821"/>
            <a:ext cx="6629400" cy="43567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4523339" y="5105400"/>
            <a:ext cx="4315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Holding wrist activates zero-G mode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coactive_manipulation\Figs\baxter_photos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14" y="2505745"/>
            <a:ext cx="3886200" cy="259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Zero-G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corrects trajectory waypoints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5168443"/>
            <a:ext cx="267896" cy="3048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86891" y="4482643"/>
            <a:ext cx="267896" cy="304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87539" y="5730249"/>
            <a:ext cx="267896" cy="3048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7"/>
            <a:endCxn id="14" idx="3"/>
          </p:cNvCxnSpPr>
          <p:nvPr/>
        </p:nvCxnSpPr>
        <p:spPr>
          <a:xfrm flipV="1">
            <a:off x="3429064" y="4742806"/>
            <a:ext cx="497059" cy="47027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5"/>
            <a:endCxn id="15" idx="1"/>
          </p:cNvCxnSpPr>
          <p:nvPr/>
        </p:nvCxnSpPr>
        <p:spPr>
          <a:xfrm>
            <a:off x="4115555" y="4742806"/>
            <a:ext cx="2111216" cy="103208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7"/>
          </p:cNvCxnSpPr>
          <p:nvPr/>
        </p:nvCxnSpPr>
        <p:spPr>
          <a:xfrm flipH="1" flipV="1">
            <a:off x="2819336" y="3719796"/>
            <a:ext cx="609728" cy="149328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7"/>
            <a:endCxn id="5" idx="7"/>
          </p:cNvCxnSpPr>
          <p:nvPr/>
        </p:nvCxnSpPr>
        <p:spPr>
          <a:xfrm>
            <a:off x="3429064" y="52130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1"/>
          </p:cNvCxnSpPr>
          <p:nvPr/>
        </p:nvCxnSpPr>
        <p:spPr>
          <a:xfrm flipH="1" flipV="1">
            <a:off x="3008768" y="3504270"/>
            <a:ext cx="3218003" cy="227061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47549E-7 L -0.12291 -0.15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76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0916E-6 L -0.2375 -0.073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-365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4" grpId="0" animBg="1"/>
      <p:bldP spid="14" grpId="1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robots support zero-G feedback</a:t>
            </a:r>
            <a:endParaRPr lang="en-US" dirty="0"/>
          </a:p>
        </p:txBody>
      </p:sp>
      <p:pic>
        <p:nvPicPr>
          <p:cNvPr id="2050" name="Picture 2" descr="F:\coactive_manipulation\Figs\feedback_framework\human-rob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6877050" cy="31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robots support zero-G feedback</a:t>
            </a:r>
            <a:endParaRPr lang="en-US" dirty="0"/>
          </a:p>
        </p:txBody>
      </p:sp>
      <p:pic>
        <p:nvPicPr>
          <p:cNvPr id="2050" name="Picture 2" descr="F:\coactive_manipulation\Figs\feedback_framework\human-rob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6877050" cy="31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886200" y="4254011"/>
            <a:ext cx="267896" cy="30480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8663" y="3048000"/>
            <a:ext cx="267896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25929" y="4464237"/>
            <a:ext cx="267896" cy="30480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7"/>
            <a:endCxn id="6" idx="3"/>
          </p:cNvCxnSpPr>
          <p:nvPr/>
        </p:nvCxnSpPr>
        <p:spPr>
          <a:xfrm flipV="1">
            <a:off x="4114864" y="3308163"/>
            <a:ext cx="503031" cy="9904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6"/>
            <a:endCxn id="7" idx="1"/>
          </p:cNvCxnSpPr>
          <p:nvPr/>
        </p:nvCxnSpPr>
        <p:spPr>
          <a:xfrm>
            <a:off x="4846559" y="3200400"/>
            <a:ext cx="1218602" cy="13084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7"/>
          </p:cNvCxnSpPr>
          <p:nvPr/>
        </p:nvCxnSpPr>
        <p:spPr>
          <a:xfrm>
            <a:off x="4114864" y="4298648"/>
            <a:ext cx="685736" cy="863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7"/>
            <a:endCxn id="5" idx="7"/>
          </p:cNvCxnSpPr>
          <p:nvPr/>
        </p:nvCxnSpPr>
        <p:spPr>
          <a:xfrm>
            <a:off x="4114864" y="42986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1"/>
          </p:cNvCxnSpPr>
          <p:nvPr/>
        </p:nvCxnSpPr>
        <p:spPr>
          <a:xfrm flipH="1">
            <a:off x="4981575" y="4508874"/>
            <a:ext cx="1083586" cy="6536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1805 0.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Approach</a:t>
            </a:r>
          </a:p>
          <a:p>
            <a:pPr lvl="1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Context-based score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Feedback mechanism</a:t>
            </a:r>
          </a:p>
          <a:p>
            <a:pPr lvl="1"/>
            <a:r>
              <a:rPr lang="en-US" sz="3200" dirty="0" smtClean="0"/>
              <a:t>Learning algorithm</a:t>
            </a: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Results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coactive_manipulation\AI_Seminar Talk\hakim_rob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25" y="1929553"/>
            <a:ext cx="4782878" cy="32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Coactive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3043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0602" y="3043535"/>
            <a:ext cx="93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Robot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loud 16"/>
              <p:cNvSpPr/>
              <p:nvPr/>
            </p:nvSpPr>
            <p:spPr>
              <a:xfrm>
                <a:off x="6230677" y="1389321"/>
                <a:ext cx="2303722" cy="1353879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617050D-8108-49E4-BBD7-D4315F49397C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loud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677" y="1389321"/>
                <a:ext cx="2303722" cy="1353879"/>
              </a:xfrm>
              <a:prstGeom prst="cloud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loud 18"/>
          <p:cNvSpPr/>
          <p:nvPr/>
        </p:nvSpPr>
        <p:spPr>
          <a:xfrm>
            <a:off x="533400" y="1389320"/>
            <a:ext cx="2227522" cy="1353879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81799" y="1690300"/>
                <a:ext cx="13024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=</a:t>
                </a:r>
                <a:endParaRPr lang="en-US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799" y="1690300"/>
                <a:ext cx="1302487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717" r="-280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008224" y="5111381"/>
            <a:ext cx="4362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Goal: Learn user preferences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6174" y="1690299"/>
                <a:ext cx="14132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=</a:t>
                </a:r>
                <a:endParaRPr lang="en-US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74" y="1690299"/>
                <a:ext cx="1413244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486400" y="6096000"/>
            <a:ext cx="354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Shivaswamy</a:t>
            </a:r>
            <a:r>
              <a:rPr lang="en-US" dirty="0" smtClean="0"/>
              <a:t> &amp; Joachims, ICML 2012</a:t>
            </a:r>
            <a:endParaRPr lang="en-US" dirty="0"/>
          </a:p>
        </p:txBody>
      </p:sp>
      <p:pic>
        <p:nvPicPr>
          <p:cNvPr id="15" name="Picture 3" descr="F:\coactive_manipulation\Figs\baxter_photos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3886200" cy="259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562600"/>
            <a:ext cx="250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Learn from sub-optimal feedback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90600" y="1371600"/>
                <a:ext cx="7239000" cy="35842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for</a:t>
                </a: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𝑡</m:t>
                    </m:r>
                    <m:r>
                      <a:rPr lang="en-US" sz="3200" b="0" i="1" smtClean="0">
                        <a:latin typeface="Cambria Math"/>
                      </a:rPr>
                      <m:t>=1 </m:t>
                    </m:r>
                    <m:r>
                      <a:rPr lang="en-US" sz="3200" b="0" i="1" smtClean="0">
                        <a:latin typeface="Cambria Math"/>
                      </a:rPr>
                      <m:t>𝑡𝑜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𝑅𝑜𝑏𝑜𝑡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𝑟𝑒𝑐𝑖𝑒𝑣𝑒𝑠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𝑡𝑎𝑠𝑘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𝑆𝑎𝑚𝑝𝑙𝑒</m:t>
                      </m:r>
                      <m:r>
                        <a:rPr lang="en-US" sz="3200" i="1">
                          <a:latin typeface="Cambria Math"/>
                        </a:rPr>
                        <m:t> </m:t>
                      </m:r>
                      <m:r>
                        <a:rPr lang="en-US" sz="3200" i="1">
                          <a:latin typeface="Cambria Math"/>
                        </a:rPr>
                        <m:t>𝑡𝑟𝑎𝑗𝑒𝑐𝑡𝑜𝑟𝑖𝑒𝑠</m:t>
                      </m:r>
                      <m:r>
                        <a:rPr lang="en-US" sz="32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  <a:p>
                <a:r>
                  <a:rPr lang="en-US" sz="3200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𝑎𝑟𝑔𝑚𝑎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𝑠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r>
                  <a:rPr lang="en-US" sz="32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𝑂𝑏𝑠𝑒𝑟𝑣𝑒𝑠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𝑓𝑒𝑒𝑑𝑏𝑎𝑐𝑘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b="0" dirty="0" smtClean="0"/>
              </a:p>
              <a:p>
                <a:r>
                  <a:rPr lang="en-US" sz="3200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3200" b="0" dirty="0" smtClean="0"/>
              </a:p>
              <a:p>
                <a:r>
                  <a:rPr lang="en-US" sz="3200" b="1" dirty="0" smtClean="0"/>
                  <a:t>end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371600"/>
                <a:ext cx="7239000" cy="3584251"/>
              </a:xfrm>
              <a:prstGeom prst="rect">
                <a:avLst/>
              </a:prstGeom>
              <a:blipFill rotWithShape="1">
                <a:blip r:embed="rId3"/>
                <a:stretch>
                  <a:fillRect l="-2190" t="-204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Preference Perceptron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02981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Regret bound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4825" y="5260651"/>
                <a:ext cx="4115999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𝑅𝐸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25" y="5260651"/>
                <a:ext cx="4115999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81600" y="5729519"/>
            <a:ext cx="354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Shivaswamy</a:t>
            </a:r>
            <a:r>
              <a:rPr lang="en-US" dirty="0" smtClean="0"/>
              <a:t> &amp; Joachims, ICML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Motivation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Approach</a:t>
            </a:r>
          </a:p>
          <a:p>
            <a:pPr lvl="1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Context-based score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Feedback mechanism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Learning algorithm</a:t>
            </a: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Results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hesh\Downloads\bax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96" y="1318260"/>
            <a:ext cx="205740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shesh\Downloads\PR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40" y="1312225"/>
            <a:ext cx="1883256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robots: Baxter and PR2</a:t>
            </a:r>
          </a:p>
          <a:p>
            <a:endParaRPr lang="en-US" dirty="0" smtClean="0"/>
          </a:p>
          <a:p>
            <a:r>
              <a:rPr lang="en-US" dirty="0" smtClean="0"/>
              <a:t>35 tasks in household setting</a:t>
            </a:r>
          </a:p>
          <a:p>
            <a:pPr lvl="1"/>
            <a:r>
              <a:rPr lang="en-US" dirty="0" smtClean="0"/>
              <a:t>2100 expert labeled trajectories</a:t>
            </a:r>
          </a:p>
          <a:p>
            <a:endParaRPr lang="en-US" dirty="0" smtClean="0"/>
          </a:p>
          <a:p>
            <a:r>
              <a:rPr lang="en-US" dirty="0" smtClean="0"/>
              <a:t>16 tasks in grocery store checkout settings</a:t>
            </a:r>
          </a:p>
          <a:p>
            <a:pPr lvl="1"/>
            <a:r>
              <a:rPr lang="en-US" dirty="0" smtClean="0"/>
              <a:t>1300 expert labeled trajectories</a:t>
            </a:r>
          </a:p>
          <a:p>
            <a:endParaRPr lang="en-US" dirty="0" smtClean="0"/>
          </a:p>
          <a:p>
            <a:r>
              <a:rPr lang="en-US" dirty="0" smtClean="0"/>
              <a:t>14 objects</a:t>
            </a:r>
          </a:p>
          <a:p>
            <a:pPr lvl="1"/>
            <a:r>
              <a:rPr lang="en-US" i="1" dirty="0" smtClean="0"/>
              <a:t>Bowl, Knife, Laptop, Metal box, </a:t>
            </a:r>
            <a:r>
              <a:rPr lang="en-US" i="1" dirty="0"/>
              <a:t>Fruits, </a:t>
            </a:r>
            <a:r>
              <a:rPr lang="en-US" i="1" dirty="0" smtClean="0"/>
              <a:t>Egg cartons etc.</a:t>
            </a:r>
          </a:p>
          <a:p>
            <a:endParaRPr lang="en-US" dirty="0" smtClean="0"/>
          </a:p>
          <a:p>
            <a:r>
              <a:rPr lang="en-US" dirty="0" smtClean="0"/>
              <a:t>7 users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 smtClean="0"/>
              <a:t>Household environment on PR2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7" y="2514600"/>
            <a:ext cx="2638425" cy="21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57" y="2514601"/>
            <a:ext cx="2740047" cy="21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14" y="2514601"/>
            <a:ext cx="2750624" cy="21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615955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Pouring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8303" y="4630126"/>
            <a:ext cx="188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Cleaning the table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38104" y="4616670"/>
            <a:ext cx="166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Setting up table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042118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35 </a:t>
            </a:r>
            <a:r>
              <a:rPr lang="en-US" sz="2800" dirty="0" smtClean="0"/>
              <a:t>tasks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Variation </a:t>
            </a:r>
            <a:r>
              <a:rPr lang="en-US" sz="2800" dirty="0"/>
              <a:t>in </a:t>
            </a:r>
            <a:r>
              <a:rPr lang="en-US" sz="2800" dirty="0" smtClean="0"/>
              <a:t>objects and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Expert’s </a:t>
            </a:r>
            <a:r>
              <a:rPr lang="en-US" sz="2800" dirty="0"/>
              <a:t>label on </a:t>
            </a:r>
            <a:r>
              <a:rPr lang="en-US" sz="2800" dirty="0" smtClean="0"/>
              <a:t>2100 </a:t>
            </a:r>
            <a:r>
              <a:rPr lang="en-US" sz="2800" dirty="0"/>
              <a:t>trajectories on a scale of 1 to 5</a:t>
            </a:r>
          </a:p>
          <a:p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98"/>
            <a:ext cx="84582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Structured To Unstructured Environments</a:t>
            </a:r>
            <a:endParaRPr lang="en-US" sz="4000" dirty="0"/>
          </a:p>
        </p:txBody>
      </p:sp>
      <p:pic>
        <p:nvPicPr>
          <p:cNvPr id="1028" name="Picture 4" descr="http://graphics8.nytimes.com/images/2012/03/24/blogs/kiva-robots/kiva-robots-tmag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30" y="1520022"/>
            <a:ext cx="249842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6096000"/>
            <a:ext cx="221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[Images from Google]</a:t>
            </a:r>
            <a:endParaRPr lang="en-US" dirty="0"/>
          </a:p>
        </p:txBody>
      </p:sp>
      <p:pic>
        <p:nvPicPr>
          <p:cNvPr id="1034" name="Picture 10" descr="http://i.i.cbsi.com/cnwk.1d/i/tim/2011/06/13/PR2_baking_cookies_01_270x4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10" y="3633712"/>
            <a:ext cx="1623462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edia2.s-nbcnews.com/j/streams/2013/November/131105/8C9596749-131105-baxter-robot-tease-1112a.blocks_desktop_tea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30168"/>
            <a:ext cx="285018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robotflashnews.com/files/det_1077_kuka-kr210-kr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0022"/>
            <a:ext cx="292608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edia.bestofmicro.com/suitable-technologies,U-0-367848-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93" y="1520022"/>
            <a:ext cx="219131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598" y="3106192"/>
            <a:ext cx="1352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Kuka arm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88155" y="3095559"/>
            <a:ext cx="69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Kiva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12965" y="3093098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95769" y="5640569"/>
            <a:ext cx="9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Baxter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77833" y="5651202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5601645"/>
            <a:ext cx="173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Robot Nurse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66" y="3630168"/>
            <a:ext cx="286354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9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Setting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Grocery store checkout on Baxter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5289" y="4265066"/>
            <a:ext cx="117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Cereal box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1091" y="4268604"/>
            <a:ext cx="117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Egg carton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6088" y="4265781"/>
            <a:ext cx="231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Knife in human vicinity</a:t>
            </a:r>
            <a:endParaRPr lang="en-US" dirty="0"/>
          </a:p>
        </p:txBody>
      </p:sp>
      <p:pic>
        <p:nvPicPr>
          <p:cNvPr id="2051" name="Picture 3" descr="F:\coactive_manipulation\Figs\baxter_photos\Cereal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8" y="2514600"/>
            <a:ext cx="2608405" cy="17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coactive_manipulation\Figs\baxter_photos\Egg_Car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95" y="2514600"/>
            <a:ext cx="2608406" cy="17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coactive_manipulation\Figs\baxter_photos\Knife_Ang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94" y="2514600"/>
            <a:ext cx="2608406" cy="17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000" y="5042118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16 tasks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Variations </a:t>
            </a:r>
            <a:r>
              <a:rPr lang="en-US" sz="2800" dirty="0"/>
              <a:t>in </a:t>
            </a:r>
            <a:r>
              <a:rPr lang="en-US" sz="2800" dirty="0" smtClean="0"/>
              <a:t>objects</a:t>
            </a:r>
            <a:r>
              <a:rPr lang="en-US" sz="2800" dirty="0"/>
              <a:t> </a:t>
            </a:r>
            <a:r>
              <a:rPr lang="en-US" sz="2800" dirty="0" smtClean="0"/>
              <a:t>and their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Expert’s </a:t>
            </a:r>
            <a:r>
              <a:rPr lang="en-US" sz="2800" dirty="0"/>
              <a:t>label on 1300 trajectories on a scale of 1 to 5</a:t>
            </a:r>
          </a:p>
          <a:p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coactive_manipulation\AI_Seminar Talk\plo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07" y="1379259"/>
            <a:ext cx="5550493" cy="41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coactive_manipulation\AI_Seminar Talk\plot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92" y="1380744"/>
            <a:ext cx="5556611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pic>
        <p:nvPicPr>
          <p:cNvPr id="2055" name="Picture 7" descr="F:\coactive_manipulation\AI_Seminar Talk\plot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92" y="1380744"/>
            <a:ext cx="5556610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3975" y="5405735"/>
            <a:ext cx="15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#Feedback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922779" y="3070713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nDCG@3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105401" y="3124203"/>
            <a:ext cx="668574" cy="17734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73975" y="3167655"/>
            <a:ext cx="220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Ours w/o pre-training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908960" y="2318756"/>
            <a:ext cx="120240" cy="6438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40606" y="1991842"/>
            <a:ext cx="17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Ours pre-trained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43400" y="2983346"/>
            <a:ext cx="381000" cy="1260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61621" y="2962626"/>
            <a:ext cx="110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SVM-rank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6634438" y="2785428"/>
            <a:ext cx="727183" cy="361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90690" y="3791872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08CA"/>
                </a:solidFill>
              </a:rPr>
              <a:t>MMP-online</a:t>
            </a:r>
            <a:endParaRPr lang="en-US" dirty="0">
              <a:solidFill>
                <a:srgbClr val="1F08CA"/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6163508" y="3614674"/>
            <a:ext cx="727182" cy="361864"/>
          </a:xfrm>
          <a:prstGeom prst="straightConnector1">
            <a:avLst/>
          </a:prstGeom>
          <a:ln w="28575">
            <a:solidFill>
              <a:srgbClr val="1F08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4083" y="1340888"/>
            <a:ext cx="34403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Household setting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Testing on a new environment</a:t>
            </a:r>
          </a:p>
          <a:p>
            <a:pPr marL="173038" indent="-173038"/>
            <a:endParaRPr lang="en-US" sz="2400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Higher </a:t>
            </a:r>
            <a:r>
              <a:rPr lang="en-US" sz="2400" dirty="0" err="1" smtClean="0"/>
              <a:t>nDCG</a:t>
            </a:r>
            <a:r>
              <a:rPr lang="en-US" sz="2400" dirty="0" smtClean="0"/>
              <a:t> w/o feedback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SVM-rank trained on expert’s labels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MMP-online is an IRL technique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5" grpId="0" animBg="1"/>
      <p:bldP spid="24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10 </a:t>
            </a:r>
            <a:r>
              <a:rPr lang="en-US" dirty="0"/>
              <a:t>tasks per </a:t>
            </a:r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7 users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Total 7 hours worth robot interaction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Users interacts until satisfied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514350" indent="-457200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14" y="1398325"/>
            <a:ext cx="52919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1315" y="5132125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Task No.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801649" y="3130281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(min)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307286" y="3034392"/>
            <a:ext cx="15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#Feedback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11315" y="5703624"/>
            <a:ext cx="11430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35115" y="5805556"/>
            <a:ext cx="1268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Increasing</a:t>
            </a:r>
          </a:p>
          <a:p>
            <a:pPr algn="ctr"/>
            <a:r>
              <a:rPr lang="en-US" sz="2000" b="1" dirty="0" smtClean="0"/>
              <a:t> difficulty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6299" y="1566208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Grocery setting</a:t>
            </a:r>
          </a:p>
          <a:p>
            <a:endParaRPr lang="en-US" sz="2400" dirty="0"/>
          </a:p>
          <a:p>
            <a:pPr marL="177800" indent="-177800">
              <a:buFont typeface="Arial" pitchFamily="34" charset="0"/>
              <a:buChar char="•"/>
            </a:pPr>
            <a:r>
              <a:rPr lang="en-US" sz="2400" dirty="0" smtClean="0"/>
              <a:t>Baxter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400" dirty="0" smtClean="0"/>
              <a:t>Re-rank popular for easier tasks</a:t>
            </a:r>
          </a:p>
          <a:p>
            <a:pPr marL="166688" indent="-166688"/>
            <a:endParaRPr lang="en-US" sz="2400" dirty="0"/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400" dirty="0" smtClean="0"/>
              <a:t>Increase in zero-G for hard tasks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55466" y="2926275"/>
            <a:ext cx="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3719" y="2464610"/>
            <a:ext cx="15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#Feedback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06968" y="2667000"/>
            <a:ext cx="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04453" y="2189984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7467600" y="3764474"/>
            <a:ext cx="381000" cy="11885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72350" y="3789225"/>
            <a:ext cx="381000" cy="914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5" idx="2"/>
          </p:cNvCxnSpPr>
          <p:nvPr/>
        </p:nvCxnSpPr>
        <p:spPr>
          <a:xfrm flipH="1">
            <a:off x="4062850" y="3153363"/>
            <a:ext cx="381708" cy="6288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72350" y="2691698"/>
            <a:ext cx="114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Re-rank</a:t>
            </a:r>
            <a:endParaRPr lang="en-US" sz="2400" dirty="0"/>
          </a:p>
        </p:txBody>
      </p:sp>
      <p:cxnSp>
        <p:nvCxnSpPr>
          <p:cNvPr id="29" name="Straight Arrow Connector 28"/>
          <p:cNvCxnSpPr>
            <a:stCxn id="30" idx="0"/>
            <a:endCxn id="18" idx="5"/>
          </p:cNvCxnSpPr>
          <p:nvPr/>
        </p:nvCxnSpPr>
        <p:spPr>
          <a:xfrm flipH="1" flipV="1">
            <a:off x="7792804" y="4778944"/>
            <a:ext cx="756579" cy="8576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33857" y="5636567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Zero-G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2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6" grpId="1"/>
      <p:bldP spid="20" grpId="0"/>
      <p:bldP spid="20" grpId="1"/>
      <p:bldP spid="18" grpId="0" animBg="1"/>
      <p:bldP spid="18" grpId="1" animBg="1"/>
      <p:bldP spid="23" grpId="0" animBg="1"/>
      <p:bldP spid="23" grpId="1" animBg="1"/>
      <p:bldP spid="25" grpId="0"/>
      <p:bldP spid="25" grpId="1"/>
      <p:bldP spid="30" grpId="0"/>
      <p:bldP spid="3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95522"/>
              </p:ext>
            </p:extLst>
          </p:nvPr>
        </p:nvGraphicFramePr>
        <p:xfrm>
          <a:off x="838200" y="1447800"/>
          <a:ext cx="74675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19"/>
                <a:gridCol w="1503681"/>
                <a:gridCol w="1371600"/>
                <a:gridCol w="1320799"/>
                <a:gridCol w="1244600"/>
                <a:gridCol w="1244600"/>
              </a:tblGrid>
              <a:tr h="6203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User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Re-rank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 Zero-G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Time (min)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Self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Cross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08886"/>
              </p:ext>
            </p:extLst>
          </p:nvPr>
        </p:nvGraphicFramePr>
        <p:xfrm>
          <a:off x="1597928" y="5791200"/>
          <a:ext cx="67078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272"/>
                <a:gridCol w="1371600"/>
                <a:gridCol w="1295400"/>
                <a:gridCol w="12954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3.2 (1.1)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2.1 (0.6)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5.5 (1.3)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3.8 (0.5)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3.6 (0.3)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9400" y="5767450"/>
            <a:ext cx="71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Avg.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603987" y="2286000"/>
            <a:ext cx="6773063" cy="394311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01437"/>
              </p:ext>
            </p:extLst>
          </p:nvPr>
        </p:nvGraphicFramePr>
        <p:xfrm>
          <a:off x="838200" y="1447800"/>
          <a:ext cx="74675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19"/>
                <a:gridCol w="1503681"/>
                <a:gridCol w="1371600"/>
                <a:gridCol w="1320799"/>
                <a:gridCol w="1244600"/>
                <a:gridCol w="1244600"/>
              </a:tblGrid>
              <a:tr h="6203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User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Re-rank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 Zero-G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Time (min)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Self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Cross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885920"/>
              </p:ext>
            </p:extLst>
          </p:nvPr>
        </p:nvGraphicFramePr>
        <p:xfrm>
          <a:off x="1597928" y="5791200"/>
          <a:ext cx="67078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272"/>
                <a:gridCol w="1371600"/>
                <a:gridCol w="1295400"/>
                <a:gridCol w="12954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3.2 (1.1)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2.1 (0.6)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5.5 (1.3)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3.8 (0.5)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3.6 (0.3)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9400" y="5767450"/>
            <a:ext cx="71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Avg.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495801" y="2286000"/>
            <a:ext cx="4648200" cy="394311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170" y="3094014"/>
            <a:ext cx="27081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 </a:t>
            </a:r>
            <a:r>
              <a:rPr lang="en-US" sz="3600" dirty="0"/>
              <a:t>Feedback</a:t>
            </a:r>
          </a:p>
          <a:p>
            <a:pPr marL="741363" lvl="1" indent="-284163">
              <a:buFont typeface="Arial" panose="020B0604020202020204" pitchFamily="34" charset="0"/>
              <a:buChar char="•"/>
            </a:pPr>
            <a:r>
              <a:rPr lang="en-US" sz="3600" dirty="0" smtClean="0"/>
              <a:t>3 </a:t>
            </a:r>
            <a:r>
              <a:rPr lang="en-US" sz="3600" dirty="0"/>
              <a:t>Re-rank</a:t>
            </a:r>
          </a:p>
          <a:p>
            <a:pPr marL="741363" lvl="1" indent="-284163">
              <a:buFont typeface="Arial" panose="020B0604020202020204" pitchFamily="34" charset="0"/>
              <a:buChar char="•"/>
            </a:pPr>
            <a:r>
              <a:rPr lang="en-US" sz="3600" dirty="0"/>
              <a:t>2 </a:t>
            </a:r>
            <a:r>
              <a:rPr lang="en-US" sz="3600" dirty="0" smtClean="0"/>
              <a:t>Zero-G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98008" y="5682678"/>
            <a:ext cx="1362864" cy="68579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46968" y="5674056"/>
            <a:ext cx="1362864" cy="68579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643419"/>
              </p:ext>
            </p:extLst>
          </p:nvPr>
        </p:nvGraphicFramePr>
        <p:xfrm>
          <a:off x="838200" y="1447800"/>
          <a:ext cx="74675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19"/>
                <a:gridCol w="1503681"/>
                <a:gridCol w="1371600"/>
                <a:gridCol w="1320799"/>
                <a:gridCol w="1244600"/>
                <a:gridCol w="1244600"/>
              </a:tblGrid>
              <a:tr h="6203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User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Re-rank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 Zero-G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Time (min)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Self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Cross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19703"/>
              </p:ext>
            </p:extLst>
          </p:nvPr>
        </p:nvGraphicFramePr>
        <p:xfrm>
          <a:off x="1597928" y="5791200"/>
          <a:ext cx="67078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272"/>
                <a:gridCol w="1371600"/>
                <a:gridCol w="1295400"/>
                <a:gridCol w="12954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3.2 (1.1)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2.1 (0.6)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5.5 (1.3)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3.8 (0.5)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3.6 (0.3)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9400" y="5767450"/>
            <a:ext cx="71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Avg.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796149" y="2286000"/>
            <a:ext cx="3276601" cy="394311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3601" y="3094014"/>
            <a:ext cx="2666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to 6 min. per task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844499"/>
              </p:ext>
            </p:extLst>
          </p:nvPr>
        </p:nvGraphicFramePr>
        <p:xfrm>
          <a:off x="838200" y="1447800"/>
          <a:ext cx="74675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19"/>
                <a:gridCol w="1503681"/>
                <a:gridCol w="1371600"/>
                <a:gridCol w="1320799"/>
                <a:gridCol w="1244600"/>
                <a:gridCol w="1244600"/>
              </a:tblGrid>
              <a:tr h="6203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User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Re-rank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# Zero-G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Time (min)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Self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Cross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16477"/>
              </p:ext>
            </p:extLst>
          </p:nvPr>
        </p:nvGraphicFramePr>
        <p:xfrm>
          <a:off x="1597928" y="5791200"/>
          <a:ext cx="67078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272"/>
                <a:gridCol w="1371600"/>
                <a:gridCol w="1295400"/>
                <a:gridCol w="12954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3.2 (1.1)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2.1 (0.6)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5.5 (1.3)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3.8 (0.5)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3.6 (0.3)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9400" y="5767450"/>
            <a:ext cx="71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Avg.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600201" y="2286000"/>
            <a:ext cx="4214750" cy="394311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81249" y="3496270"/>
            <a:ext cx="398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Similar preferences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31696" y="5740154"/>
            <a:ext cx="1362864" cy="6010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95336" y="5715000"/>
            <a:ext cx="1362864" cy="6010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Demonstration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://www.youtube.com/watch?v=uLktpkd7ojA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338283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[full video]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 of Unstructured Environment</a:t>
            </a:r>
          </a:p>
          <a:p>
            <a:endParaRPr lang="en-US" dirty="0"/>
          </a:p>
          <a:p>
            <a:r>
              <a:rPr lang="en-US" dirty="0" smtClean="0"/>
              <a:t>Geometric approaches are not enough</a:t>
            </a:r>
          </a:p>
          <a:p>
            <a:endParaRPr lang="en-US" dirty="0" smtClean="0"/>
          </a:p>
          <a:p>
            <a:r>
              <a:rPr lang="en-US" dirty="0" smtClean="0"/>
              <a:t>Modeling context is </a:t>
            </a:r>
            <a:r>
              <a:rPr lang="en-US" i="1" dirty="0" smtClean="0"/>
              <a:t>crucial</a:t>
            </a:r>
          </a:p>
          <a:p>
            <a:endParaRPr lang="en-US" i="1" dirty="0"/>
          </a:p>
          <a:p>
            <a:r>
              <a:rPr lang="en-US" dirty="0" smtClean="0"/>
              <a:t>Learning from users and </a:t>
            </a:r>
            <a:r>
              <a:rPr lang="en-US" i="1" dirty="0" smtClean="0"/>
              <a:t>not expert’s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DoF</a:t>
            </a:r>
            <a:r>
              <a:rPr lang="en-US" dirty="0" smtClean="0"/>
              <a:t> manipulators</a:t>
            </a:r>
          </a:p>
          <a:p>
            <a:r>
              <a:rPr lang="en-US" dirty="0" smtClean="0"/>
              <a:t>Continuous high dimensional space</a:t>
            </a:r>
          </a:p>
          <a:p>
            <a:r>
              <a:rPr lang="en-US" dirty="0" smtClean="0"/>
              <a:t>Obstacles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38675" y="4567535"/>
            <a:ext cx="609600" cy="83820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562475" y="5310485"/>
            <a:ext cx="1524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238750" y="4357985"/>
            <a:ext cx="771525" cy="219076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62550" y="4481810"/>
            <a:ext cx="1524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029325" y="3805535"/>
            <a:ext cx="223837" cy="533402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53125" y="4243685"/>
            <a:ext cx="1524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272212" y="3657897"/>
            <a:ext cx="423862" cy="157164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96012" y="3719810"/>
            <a:ext cx="1524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657975" y="3653137"/>
            <a:ext cx="571500" cy="161923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581775" y="3557885"/>
            <a:ext cx="1524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229475" y="3557885"/>
            <a:ext cx="457200" cy="24765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153275" y="3710283"/>
            <a:ext cx="1524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7610476" y="3434060"/>
            <a:ext cx="161924" cy="2667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600954" y="3272135"/>
            <a:ext cx="242884" cy="17145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762878" y="3510260"/>
            <a:ext cx="228597" cy="180975"/>
          </a:xfrm>
          <a:prstGeom prst="line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571875" y="5500985"/>
            <a:ext cx="2286000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79738" y="5710535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 </a:t>
            </a:r>
            <a:r>
              <a:rPr lang="en-US" sz="2400" dirty="0" err="1" smtClean="0"/>
              <a:t>DoF</a:t>
            </a:r>
            <a:r>
              <a:rPr lang="en-US" sz="2400" dirty="0" smtClean="0"/>
              <a:t> arm</a:t>
            </a:r>
            <a:endParaRPr lang="en-US" sz="24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7305675" y="3910310"/>
            <a:ext cx="538163" cy="1619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15055" y="3867745"/>
            <a:ext cx="77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Joint</a:t>
            </a:r>
            <a:endParaRPr lang="en-US" sz="2400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6290658" y="4114800"/>
            <a:ext cx="414336" cy="3384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04994" y="4222402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Link</a:t>
            </a:r>
            <a:endParaRPr lang="en-US" sz="24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7779441" y="2838748"/>
            <a:ext cx="64397" cy="4333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014247" y="2377081"/>
            <a:ext cx="1725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End-Effector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4562475" y="4467523"/>
            <a:ext cx="76200" cy="947738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562475" y="5320011"/>
            <a:ext cx="1524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3876675" y="4098577"/>
            <a:ext cx="685800" cy="373709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486275" y="4377035"/>
            <a:ext cx="1524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3267075" y="4110337"/>
            <a:ext cx="619125" cy="219073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810000" y="4005560"/>
            <a:ext cx="1524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2833688" y="4196060"/>
            <a:ext cx="481013" cy="126208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238501" y="4227016"/>
            <a:ext cx="1524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2495549" y="3839170"/>
            <a:ext cx="352426" cy="359271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771775" y="4103189"/>
            <a:ext cx="1524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2486030" y="3624554"/>
            <a:ext cx="457200" cy="24765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2438400" y="3767427"/>
            <a:ext cx="152400" cy="19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H="1" flipV="1">
            <a:off x="2867031" y="3500729"/>
            <a:ext cx="161924" cy="2667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2857509" y="3338804"/>
            <a:ext cx="242884" cy="17145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3019433" y="3576929"/>
            <a:ext cx="228597" cy="180975"/>
          </a:xfrm>
          <a:prstGeom prst="line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886701" y="306496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105156" y="310544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06" name="Rectangle 105"/>
          <p:cNvSpPr/>
          <p:nvPr/>
        </p:nvSpPr>
        <p:spPr>
          <a:xfrm>
            <a:off x="4562475" y="3262607"/>
            <a:ext cx="1152525" cy="723894"/>
          </a:xfrm>
          <a:prstGeom prst="rect">
            <a:avLst/>
          </a:prstGeom>
          <a:pattFill prst="pct7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478673" y="3297287"/>
            <a:ext cx="4257675" cy="2833393"/>
          </a:xfrm>
          <a:prstGeom prst="roundRect">
            <a:avLst/>
          </a:prstGeom>
          <a:gradFill>
            <a:gsLst>
              <a:gs pos="19000">
                <a:schemeClr val="accent1">
                  <a:tint val="66000"/>
                  <a:satMod val="160000"/>
                  <a:alpha val="87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83473" y="3384948"/>
            <a:ext cx="37623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Geometric criteria's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Collision free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Shortest path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Least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Minimum energy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68716" y="4940738"/>
            <a:ext cx="24188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Kavraki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 PRM</a:t>
            </a:r>
          </a:p>
          <a:p>
            <a:r>
              <a:rPr lang="en-US" dirty="0" err="1" smtClean="0"/>
              <a:t>LaValle</a:t>
            </a:r>
            <a:r>
              <a:rPr lang="en-US" dirty="0" smtClean="0"/>
              <a:t> et. al. RRT</a:t>
            </a:r>
          </a:p>
          <a:p>
            <a:r>
              <a:rPr lang="en-US" dirty="0" smtClean="0"/>
              <a:t>Ratliff et. al. CHOMP</a:t>
            </a:r>
          </a:p>
          <a:p>
            <a:r>
              <a:rPr lang="en-US" dirty="0" err="1"/>
              <a:t>Karaman</a:t>
            </a:r>
            <a:r>
              <a:rPr lang="en-US" dirty="0"/>
              <a:t> </a:t>
            </a:r>
            <a:r>
              <a:rPr lang="en-US" dirty="0" smtClean="0"/>
              <a:t>et. al. RRT*</a:t>
            </a:r>
          </a:p>
          <a:p>
            <a:r>
              <a:rPr lang="en-US" dirty="0" smtClean="0"/>
              <a:t>Schulman et. al. </a:t>
            </a:r>
            <a:r>
              <a:rPr lang="en-US" dirty="0" err="1" smtClean="0"/>
              <a:t>TrajOpt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7" grpId="0"/>
      <p:bldP spid="49" grpId="0"/>
      <p:bldP spid="52" grpId="0"/>
      <p:bldP spid="56" grpId="0" animBg="1"/>
      <p:bldP spid="59" grpId="0" animBg="1"/>
      <p:bldP spid="62" grpId="0" animBg="1"/>
      <p:bldP spid="65" grpId="0" animBg="1"/>
      <p:bldP spid="67" grpId="0" animBg="1"/>
      <p:bldP spid="69" grpId="0" animBg="1"/>
      <p:bldP spid="77" grpId="0"/>
      <p:bldP spid="78" grpId="0"/>
      <p:bldP spid="106" grpId="0" animBg="1"/>
      <p:bldP spid="108" grpId="0" animBg="1"/>
      <p:bldP spid="10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618392" y="48768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For more details visit </a:t>
            </a:r>
          </a:p>
          <a:p>
            <a:pPr algn="ctr"/>
            <a:r>
              <a:rPr lang="en-US" sz="3200" dirty="0" smtClean="0"/>
              <a:t>http://pr.cs.cornell.edu/coactive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37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  <a:r>
              <a:rPr lang="en-US" dirty="0"/>
              <a:t>R</a:t>
            </a:r>
            <a:r>
              <a:rPr lang="en-US" dirty="0" smtClean="0"/>
              <a:t>ich </a:t>
            </a:r>
            <a:r>
              <a:rPr lang="en-US" dirty="0"/>
              <a:t>E</a:t>
            </a:r>
            <a:r>
              <a:rPr lang="en-US" dirty="0" smtClean="0"/>
              <a:t>nvironment</a:t>
            </a:r>
            <a:endParaRPr lang="en-US" dirty="0"/>
          </a:p>
        </p:txBody>
      </p:sp>
      <p:pic>
        <p:nvPicPr>
          <p:cNvPr id="1027" name="Picture 3" descr="C:\Users\Ashesh\Documents\CyberLink\PowerDirector\10.0\SnapShot(26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981199"/>
            <a:ext cx="7039324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  <a:r>
              <a:rPr lang="en-US" dirty="0"/>
              <a:t>R</a:t>
            </a:r>
            <a:r>
              <a:rPr lang="en-US" dirty="0" smtClean="0"/>
              <a:t>ich </a:t>
            </a:r>
            <a:r>
              <a:rPr lang="en-US" dirty="0"/>
              <a:t>E</a:t>
            </a:r>
            <a:r>
              <a:rPr lang="en-US" dirty="0" smtClean="0"/>
              <a:t>nvironment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://www.youtube.com/watch?v=uLktpkd7ojA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3382834"/>
            <a:ext cx="242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[14 sec to 18 sec]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wrong?</a:t>
            </a:r>
            <a:endParaRPr lang="en-US" dirty="0"/>
          </a:p>
        </p:txBody>
      </p:sp>
      <p:pic>
        <p:nvPicPr>
          <p:cNvPr id="3" name="Picture 2" descr="C:\Users\Ashesh\Documents\CyberLink\PowerDirector\10.0\SnapShot(25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984248"/>
            <a:ext cx="7086600" cy="398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848" y="1984248"/>
            <a:ext cx="7086600" cy="398594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9848" y="1984248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/>
              <a:t>Robot not modeling the context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/>
              <a:t>Does not understand the preferences</a:t>
            </a:r>
            <a:endParaRPr lang="en-US" sz="36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Existing Works Address </a:t>
            </a:r>
            <a:r>
              <a:rPr lang="en-US" dirty="0"/>
              <a:t>T</a:t>
            </a:r>
            <a:r>
              <a:rPr lang="en-US" dirty="0" smtClean="0"/>
              <a:t>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Inverse Reinforcement Learning</a:t>
            </a:r>
          </a:p>
          <a:p>
            <a:pPr marL="0" indent="0">
              <a:buNone/>
            </a:pPr>
            <a:r>
              <a:rPr lang="en-US" sz="1700" b="1" dirty="0" smtClean="0">
                <a:solidFill>
                  <a:srgbClr val="171717"/>
                </a:solidFill>
              </a:rPr>
              <a:t>(</a:t>
            </a:r>
            <a:r>
              <a:rPr lang="en-US" sz="1700" b="1" dirty="0" err="1" smtClean="0">
                <a:solidFill>
                  <a:srgbClr val="171717"/>
                </a:solidFill>
              </a:rPr>
              <a:t>Kober</a:t>
            </a:r>
            <a:r>
              <a:rPr lang="en-US" sz="1700" b="1" dirty="0" smtClean="0">
                <a:solidFill>
                  <a:srgbClr val="171717"/>
                </a:solidFill>
              </a:rPr>
              <a:t> </a:t>
            </a:r>
            <a:r>
              <a:rPr lang="en-US" sz="1700" b="1" dirty="0">
                <a:solidFill>
                  <a:srgbClr val="171717"/>
                </a:solidFill>
              </a:rPr>
              <a:t>and Peters 2011 , </a:t>
            </a:r>
            <a:r>
              <a:rPr lang="en-US" sz="1700" b="1" dirty="0" err="1">
                <a:solidFill>
                  <a:srgbClr val="171717"/>
                </a:solidFill>
              </a:rPr>
              <a:t>Abbeel</a:t>
            </a:r>
            <a:r>
              <a:rPr lang="en-US" sz="1700" b="1" dirty="0">
                <a:solidFill>
                  <a:srgbClr val="171717"/>
                </a:solidFill>
              </a:rPr>
              <a:t> et. al. </a:t>
            </a:r>
            <a:r>
              <a:rPr lang="en-US" sz="1700" b="1" dirty="0" smtClean="0">
                <a:solidFill>
                  <a:srgbClr val="171717"/>
                </a:solidFill>
              </a:rPr>
              <a:t>2010 , </a:t>
            </a:r>
            <a:r>
              <a:rPr lang="en-US" sz="1700" b="1" dirty="0" err="1">
                <a:solidFill>
                  <a:srgbClr val="171717"/>
                </a:solidFill>
              </a:rPr>
              <a:t>Ziebrat</a:t>
            </a:r>
            <a:r>
              <a:rPr lang="en-US" sz="1700" b="1" dirty="0">
                <a:solidFill>
                  <a:srgbClr val="171717"/>
                </a:solidFill>
              </a:rPr>
              <a:t> et. al. 2008 , Ratliff et. al. 2006</a:t>
            </a:r>
            <a:r>
              <a:rPr lang="en-US" sz="1700" b="1" dirty="0" smtClean="0">
                <a:solidFill>
                  <a:srgbClr val="171717"/>
                </a:solidFill>
              </a:rPr>
              <a:t>)</a:t>
            </a:r>
          </a:p>
          <a:p>
            <a:pPr marL="0" indent="0">
              <a:buNone/>
            </a:pPr>
            <a:endParaRPr lang="en-US" sz="1700" b="1" dirty="0">
              <a:solidFill>
                <a:srgbClr val="171717"/>
              </a:solidFill>
            </a:endParaRPr>
          </a:p>
          <a:p>
            <a:pPr marL="0" indent="0">
              <a:buNone/>
            </a:pPr>
            <a:endParaRPr lang="en-US" sz="1700" b="1" dirty="0" smtClean="0">
              <a:solidFill>
                <a:srgbClr val="171717"/>
              </a:solidFill>
            </a:endParaRPr>
          </a:p>
          <a:p>
            <a:pPr marL="0" indent="0">
              <a:buNone/>
            </a:pPr>
            <a:endParaRPr lang="en-US" sz="1700" b="1" dirty="0">
              <a:solidFill>
                <a:srgbClr val="171717"/>
              </a:solidFill>
            </a:endParaRPr>
          </a:p>
          <a:p>
            <a:pPr marL="0" indent="0">
              <a:buNone/>
            </a:pPr>
            <a:endParaRPr lang="en-US" sz="1700" b="1" dirty="0" smtClean="0">
              <a:solidFill>
                <a:srgbClr val="171717"/>
              </a:solidFill>
            </a:endParaRPr>
          </a:p>
          <a:p>
            <a:pPr marL="0" indent="0">
              <a:buNone/>
            </a:pPr>
            <a:endParaRPr lang="en-US" sz="1700" b="1" dirty="0">
              <a:solidFill>
                <a:srgbClr val="171717"/>
              </a:solidFill>
            </a:endParaRPr>
          </a:p>
          <a:p>
            <a:pPr marL="0" indent="0">
              <a:buNone/>
            </a:pPr>
            <a:endParaRPr lang="en-US" sz="1700" b="1" dirty="0" smtClean="0">
              <a:solidFill>
                <a:srgbClr val="171717"/>
              </a:solidFill>
            </a:endParaRPr>
          </a:p>
          <a:p>
            <a:pPr marL="0" indent="0">
              <a:buNone/>
            </a:pPr>
            <a:endParaRPr lang="en-US" sz="1700" b="1" dirty="0">
              <a:solidFill>
                <a:srgbClr val="171717"/>
              </a:solidFill>
            </a:endParaRPr>
          </a:p>
          <a:p>
            <a:pPr marL="0" indent="0">
              <a:buNone/>
            </a:pPr>
            <a:endParaRPr lang="en-US" sz="1700" b="1" dirty="0" smtClean="0">
              <a:solidFill>
                <a:srgbClr val="171717"/>
              </a:solidFill>
            </a:endParaRPr>
          </a:p>
          <a:p>
            <a:r>
              <a:rPr lang="en-US" sz="2600" dirty="0" smtClean="0">
                <a:solidFill>
                  <a:srgbClr val="171717"/>
                </a:solidFill>
              </a:rPr>
              <a:t>Context is not important, focuses on specific trajector</a:t>
            </a:r>
            <a:r>
              <a:rPr lang="en-US" sz="2600" dirty="0" smtClean="0"/>
              <a:t>y</a:t>
            </a:r>
          </a:p>
          <a:p>
            <a:pPr lvl="1"/>
            <a:r>
              <a:rPr lang="en-US" sz="2200" dirty="0" smtClean="0"/>
              <a:t>Modeling human navigation patterns </a:t>
            </a:r>
            <a:r>
              <a:rPr lang="en-US" sz="2200" i="1" dirty="0" err="1" smtClean="0"/>
              <a:t>Kitani</a:t>
            </a:r>
            <a:r>
              <a:rPr lang="en-US" sz="2200" dirty="0" smtClean="0"/>
              <a:t> et. </a:t>
            </a:r>
            <a:r>
              <a:rPr lang="en-US" sz="2200" dirty="0"/>
              <a:t>a</a:t>
            </a:r>
            <a:r>
              <a:rPr lang="en-US" sz="2200" dirty="0" smtClean="0"/>
              <a:t>l. ECCV 2012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Optimal Demonstrations</a:t>
            </a:r>
            <a:r>
              <a:rPr lang="en-US" sz="2600" dirty="0" smtClean="0">
                <a:solidFill>
                  <a:srgbClr val="171717"/>
                </a:solidFill>
              </a:rPr>
              <a:t>: Requires an expert</a:t>
            </a:r>
            <a:endParaRPr lang="en-US" sz="2600" dirty="0"/>
          </a:p>
        </p:txBody>
      </p:sp>
      <p:pic>
        <p:nvPicPr>
          <p:cNvPr id="4" name="Picture 3" descr="C:\Users\ashesh\Downloads\DSC_0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73" y="2576765"/>
            <a:ext cx="25190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1210" y="4408962"/>
            <a:ext cx="1829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171717"/>
                </a:solidFill>
              </a:rPr>
              <a:t>Abbeel</a:t>
            </a:r>
            <a:r>
              <a:rPr lang="en-US" sz="2400" dirty="0" smtClean="0">
                <a:solidFill>
                  <a:srgbClr val="171717"/>
                </a:solidFill>
              </a:rPr>
              <a:t> et. </a:t>
            </a:r>
            <a:r>
              <a:rPr lang="en-US" sz="2400" dirty="0">
                <a:solidFill>
                  <a:srgbClr val="171717"/>
                </a:solidFill>
              </a:rPr>
              <a:t>a</a:t>
            </a:r>
            <a:r>
              <a:rPr lang="en-US" sz="2400" dirty="0" smtClean="0">
                <a:solidFill>
                  <a:srgbClr val="171717"/>
                </a:solidFill>
              </a:rPr>
              <a:t>l.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865" y="4408962"/>
            <a:ext cx="169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Ratliff et. al.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32990" y="4408962"/>
            <a:ext cx="1689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Kober</a:t>
            </a:r>
            <a:r>
              <a:rPr lang="en-US" sz="2400" dirty="0" smtClean="0"/>
              <a:t> et. </a:t>
            </a:r>
            <a:r>
              <a:rPr lang="en-US" sz="2400" dirty="0"/>
              <a:t>a</a:t>
            </a:r>
            <a:r>
              <a:rPr lang="en-US" sz="2400" dirty="0" smtClean="0"/>
              <a:t>l.</a:t>
            </a:r>
            <a:endParaRPr lang="en-US" sz="2400" dirty="0"/>
          </a:p>
        </p:txBody>
      </p:sp>
      <p:pic>
        <p:nvPicPr>
          <p:cNvPr id="5122" name="Picture 2" descr="http://www.nathanratliff.com/_/rsrc/1348192230756/home/crusherditch_croppe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9" y="2573736"/>
            <a:ext cx="272380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43" y="2573736"/>
            <a:ext cx="1849941" cy="184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hesh\Downloads\bax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73316"/>
            <a:ext cx="205740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48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Model Context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i="1" dirty="0" smtClean="0"/>
              <a:t>multiple</a:t>
            </a:r>
            <a:r>
              <a:rPr lang="en-US" sz="3200" dirty="0" smtClean="0"/>
              <a:t> trajectories for a task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User preferences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Learn from non-expert’s</a:t>
            </a:r>
            <a:endParaRPr lang="en-US" sz="3200" dirty="0"/>
          </a:p>
        </p:txBody>
      </p:sp>
      <p:pic>
        <p:nvPicPr>
          <p:cNvPr id="1029" name="Picture 5" descr="C:\Users\ashesh\Downloads\PR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61" y="1473316"/>
            <a:ext cx="1883256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coactive_manipulation\Figs\multiple_egg_traj\egg_tr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483425"/>
            <a:ext cx="6802471" cy="45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Jain, Sharma, Joachims, Saxena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6772E-7 L 0.12916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24826 0.2275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113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1829</Words>
  <Application>Microsoft Office PowerPoint</Application>
  <PresentationFormat>On-screen Show (4:3)</PresentationFormat>
  <Paragraphs>625</Paragraphs>
  <Slides>40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Beyond Geometric Path Planning: When Context Matters</vt:lpstr>
      <vt:lpstr>Outline</vt:lpstr>
      <vt:lpstr>Structured To Unstructured Environments</vt:lpstr>
      <vt:lpstr>Path Planning</vt:lpstr>
      <vt:lpstr>Context Rich Environment</vt:lpstr>
      <vt:lpstr>Context Rich Environment</vt:lpstr>
      <vt:lpstr>What went wrong?</vt:lpstr>
      <vt:lpstr>Does Existing Works Address This?</vt:lpstr>
      <vt:lpstr>Our Goal</vt:lpstr>
      <vt:lpstr>Outline</vt:lpstr>
      <vt:lpstr>Learning Setting</vt:lpstr>
      <vt:lpstr>Outline</vt:lpstr>
      <vt:lpstr>Example of Preferences</vt:lpstr>
      <vt:lpstr>Score function</vt:lpstr>
      <vt:lpstr>Score function</vt:lpstr>
      <vt:lpstr>Score function</vt:lpstr>
      <vt:lpstr>Outline</vt:lpstr>
      <vt:lpstr>User Feedback</vt:lpstr>
      <vt:lpstr>1. Re-rank</vt:lpstr>
      <vt:lpstr>2. Zero-G</vt:lpstr>
      <vt:lpstr>2. Zero-G</vt:lpstr>
      <vt:lpstr>3. Interactive</vt:lpstr>
      <vt:lpstr>3. Interactive</vt:lpstr>
      <vt:lpstr>Outline</vt:lpstr>
      <vt:lpstr>Coactive Learning</vt:lpstr>
      <vt:lpstr>Trajectory Preference Perceptron</vt:lpstr>
      <vt:lpstr>Outline</vt:lpstr>
      <vt:lpstr>Experimental Setup</vt:lpstr>
      <vt:lpstr>Experimental Setting 1</vt:lpstr>
      <vt:lpstr>Experimental Setting 2</vt:lpstr>
      <vt:lpstr>Generalization</vt:lpstr>
      <vt:lpstr>User Study</vt:lpstr>
      <vt:lpstr>User Study</vt:lpstr>
      <vt:lpstr>User Study</vt:lpstr>
      <vt:lpstr>User Study</vt:lpstr>
      <vt:lpstr>User Study</vt:lpstr>
      <vt:lpstr>User Study</vt:lpstr>
      <vt:lpstr>Robot Demonstration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ashesh</dc:creator>
  <cp:lastModifiedBy>ashesh</cp:lastModifiedBy>
  <cp:revision>462</cp:revision>
  <dcterms:created xsi:type="dcterms:W3CDTF">2013-09-03T20:23:58Z</dcterms:created>
  <dcterms:modified xsi:type="dcterms:W3CDTF">2013-11-22T00:19:28Z</dcterms:modified>
</cp:coreProperties>
</file>