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ctiveX/activeX1.xml" ContentType="application/vnd.ms-office.activeX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85" r:id="rId3"/>
    <p:sldId id="264" r:id="rId4"/>
    <p:sldId id="291" r:id="rId5"/>
    <p:sldId id="293" r:id="rId6"/>
    <p:sldId id="315" r:id="rId7"/>
    <p:sldId id="294" r:id="rId8"/>
    <p:sldId id="295" r:id="rId9"/>
    <p:sldId id="335" r:id="rId10"/>
    <p:sldId id="301" r:id="rId11"/>
    <p:sldId id="303" r:id="rId12"/>
    <p:sldId id="304" r:id="rId13"/>
    <p:sldId id="305" r:id="rId14"/>
    <p:sldId id="307" r:id="rId15"/>
    <p:sldId id="310" r:id="rId16"/>
    <p:sldId id="338" r:id="rId17"/>
    <p:sldId id="314" r:id="rId18"/>
    <p:sldId id="274" r:id="rId19"/>
    <p:sldId id="272" r:id="rId20"/>
    <p:sldId id="316" r:id="rId21"/>
    <p:sldId id="318" r:id="rId22"/>
    <p:sldId id="332" r:id="rId23"/>
    <p:sldId id="330" r:id="rId24"/>
    <p:sldId id="342" r:id="rId25"/>
    <p:sldId id="333" r:id="rId26"/>
    <p:sldId id="283" r:id="rId27"/>
    <p:sldId id="323" r:id="rId28"/>
    <p:sldId id="336" r:id="rId29"/>
    <p:sldId id="343" r:id="rId30"/>
    <p:sldId id="339" r:id="rId31"/>
    <p:sldId id="340" r:id="rId32"/>
    <p:sldId id="325" r:id="rId33"/>
    <p:sldId id="341" r:id="rId34"/>
    <p:sldId id="344" r:id="rId35"/>
    <p:sldId id="345" r:id="rId36"/>
    <p:sldId id="346" r:id="rId37"/>
    <p:sldId id="347" r:id="rId38"/>
    <p:sldId id="348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81" autoAdjust="0"/>
    <p:restoredTop sz="85755" autoAdjust="0"/>
  </p:normalViewPr>
  <p:slideViewPr>
    <p:cSldViewPr>
      <p:cViewPr>
        <p:scale>
          <a:sx n="70" d="100"/>
          <a:sy n="70" d="100"/>
        </p:scale>
        <p:origin x="-1266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D:\Reports\coactive_manipulation\project_talk\Produce_6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22856"/>
  <ax:ocxPr ax:name="_cy" ax:value="13123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A4549-4035-4400-8E4F-2E97061AC310}" type="datetimeFigureOut">
              <a:rPr lang="en-US" smtClean="0"/>
              <a:t>7/19/2014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D89AB-FE65-423C-BB88-70BEC7769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62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planning</a:t>
            </a:r>
            <a:r>
              <a:rPr lang="en-US" baseline="0" dirty="0" smtClean="0"/>
              <a:t> problems becomes complex we relay on data driven </a:t>
            </a:r>
            <a:r>
              <a:rPr lang="en-US" baseline="0" dirty="0" err="1" smtClean="0"/>
              <a:t>leanring</a:t>
            </a:r>
            <a:r>
              <a:rPr lang="en-US" baseline="0" dirty="0" smtClean="0"/>
              <a:t> approaches. We receive human signals and have </a:t>
            </a:r>
            <a:r>
              <a:rPr lang="en-US" baseline="0" dirty="0" err="1" smtClean="0"/>
              <a:t>leanring</a:t>
            </a:r>
            <a:r>
              <a:rPr lang="en-US" baseline="0" dirty="0" smtClean="0"/>
              <a:t> algorithms.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D89AB-FE65-423C-BB88-70BEC77693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40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1497D-F0CC-4B3D-BB98-B77C22D1FE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08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our setting we want the feedback to be really easy. So as feedback user slightly improve the trajectory proposed by the robot.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1497D-F0CC-4B3D-BB98-B77C22D1FE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23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our setting we want the feedback to be really easy. So as feedback user slightly improve the trajectory proposed by the robot.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1497D-F0CC-4B3D-BB98-B77C22D1FED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23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planning</a:t>
            </a:r>
            <a:r>
              <a:rPr lang="en-US" baseline="0" dirty="0" smtClean="0"/>
              <a:t> problems becomes complex we relay on data driven </a:t>
            </a:r>
            <a:r>
              <a:rPr lang="en-US" baseline="0" dirty="0" err="1" smtClean="0"/>
              <a:t>leanring</a:t>
            </a:r>
            <a:r>
              <a:rPr lang="en-US" baseline="0" dirty="0" smtClean="0"/>
              <a:t> approaches. We receive human signals and have </a:t>
            </a:r>
            <a:r>
              <a:rPr lang="en-US" baseline="0" dirty="0" err="1" smtClean="0"/>
              <a:t>leanring</a:t>
            </a:r>
            <a:r>
              <a:rPr lang="en-US" baseline="0" dirty="0" smtClean="0"/>
              <a:t> algorithms.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D89AB-FE65-423C-BB88-70BEC776936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40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planning</a:t>
            </a:r>
            <a:r>
              <a:rPr lang="en-US" baseline="0" dirty="0" smtClean="0"/>
              <a:t> problems becomes complex we relay on data driven </a:t>
            </a:r>
            <a:r>
              <a:rPr lang="en-US" baseline="0" dirty="0" err="1" smtClean="0"/>
              <a:t>leanring</a:t>
            </a:r>
            <a:r>
              <a:rPr lang="en-US" baseline="0" dirty="0" smtClean="0"/>
              <a:t> approaches. We receive human signals and have </a:t>
            </a:r>
            <a:r>
              <a:rPr lang="en-US" baseline="0" dirty="0" err="1" smtClean="0"/>
              <a:t>leanring</a:t>
            </a:r>
            <a:r>
              <a:rPr lang="en-US" baseline="0" dirty="0" smtClean="0"/>
              <a:t> algorithms.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D89AB-FE65-423C-BB88-70BEC776936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40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planning</a:t>
            </a:r>
            <a:r>
              <a:rPr lang="en-US" baseline="0" dirty="0" smtClean="0"/>
              <a:t> problems becomes complex we relay on data driven </a:t>
            </a:r>
            <a:r>
              <a:rPr lang="en-US" baseline="0" dirty="0" err="1" smtClean="0"/>
              <a:t>leanring</a:t>
            </a:r>
            <a:r>
              <a:rPr lang="en-US" baseline="0" dirty="0" smtClean="0"/>
              <a:t> approaches. We receive human signals and have </a:t>
            </a:r>
            <a:r>
              <a:rPr lang="en-US" baseline="0" dirty="0" err="1" smtClean="0"/>
              <a:t>leanring</a:t>
            </a:r>
            <a:r>
              <a:rPr lang="en-US" baseline="0" dirty="0" smtClean="0"/>
              <a:t> algorithms.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D89AB-FE65-423C-BB88-70BEC776936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40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Signals?</a:t>
            </a:r>
          </a:p>
          <a:p>
            <a:r>
              <a:rPr lang="en-US" dirty="0" smtClean="0"/>
              <a:t>Algorithm?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D89AB-FE65-423C-BB88-70BEC77693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33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was the planning problem. This type to signal came in, and this is the algorithm they used.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D89AB-FE65-423C-BB88-70BEC77693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33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Signals?</a:t>
            </a:r>
          </a:p>
          <a:p>
            <a:r>
              <a:rPr lang="en-US" dirty="0" smtClean="0"/>
              <a:t>Algorithm?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D89AB-FE65-423C-BB88-70BEC77693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33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planning</a:t>
            </a:r>
            <a:r>
              <a:rPr lang="en-US" baseline="0" dirty="0" smtClean="0"/>
              <a:t> problems becomes complex we relay on data driven </a:t>
            </a:r>
            <a:r>
              <a:rPr lang="en-US" baseline="0" dirty="0" err="1" smtClean="0"/>
              <a:t>leanring</a:t>
            </a:r>
            <a:r>
              <a:rPr lang="en-US" baseline="0" dirty="0" smtClean="0"/>
              <a:t> approaches. We receive human signals and have </a:t>
            </a:r>
            <a:r>
              <a:rPr lang="en-US" baseline="0" dirty="0" err="1" smtClean="0"/>
              <a:t>leanring</a:t>
            </a:r>
            <a:r>
              <a:rPr lang="en-US" baseline="0" dirty="0" smtClean="0"/>
              <a:t> algorithms.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D89AB-FE65-423C-BB88-70BEC77693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40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D89AB-FE65-423C-BB88-70BEC77693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27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D89AB-FE65-423C-BB88-70BEC77693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27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D89AB-FE65-423C-BB88-70BEC77693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27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D89AB-FE65-423C-BB88-70BEC77693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27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4304-765F-4E01-B72A-0BFD329CA82C}" type="datetimeFigureOut">
              <a:rPr lang="en-US" smtClean="0"/>
              <a:t>7/19/2014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3EAF2D-E6AC-4778-8443-A09335932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76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4304-765F-4E01-B72A-0BFD329CA82C}" type="datetimeFigureOut">
              <a:rPr lang="en-US" smtClean="0"/>
              <a:t>7/19/2014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3EAF2D-E6AC-4778-8443-A09335932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75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4304-765F-4E01-B72A-0BFD329CA82C}" type="datetimeFigureOut">
              <a:rPr lang="en-US" smtClean="0"/>
              <a:t>7/19/2014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3EAF2D-E6AC-4778-8443-A09335932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68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solidFill>
            <a:srgbClr val="C00000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789812" y="6570928"/>
            <a:ext cx="907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Ashesh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Jain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25301" y="6579232"/>
            <a:ext cx="1863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Cornell Robot Learning Lab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88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4304-765F-4E01-B72A-0BFD329CA82C}" type="datetimeFigureOut">
              <a:rPr lang="en-US" smtClean="0"/>
              <a:t>7/19/2014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3EAF2D-E6AC-4778-8443-A09335932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2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4304-765F-4E01-B72A-0BFD329CA82C}" type="datetimeFigureOut">
              <a:rPr lang="en-US" smtClean="0"/>
              <a:t>7/19/2014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3EAF2D-E6AC-4778-8443-A09335932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9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4304-765F-4E01-B72A-0BFD329CA82C}" type="datetimeFigureOut">
              <a:rPr lang="en-US" smtClean="0"/>
              <a:t>7/19/2014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3EAF2D-E6AC-4778-8443-A09335932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9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4304-765F-4E01-B72A-0BFD329CA82C}" type="datetimeFigureOut">
              <a:rPr lang="en-US" smtClean="0"/>
              <a:t>7/19/2014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3EAF2D-E6AC-4778-8443-A09335932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2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4304-765F-4E01-B72A-0BFD329CA82C}" type="datetimeFigureOut">
              <a:rPr lang="en-US" smtClean="0"/>
              <a:t>7/19/2014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3EAF2D-E6AC-4778-8443-A09335932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46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4304-765F-4E01-B72A-0BFD329CA82C}" type="datetimeFigureOut">
              <a:rPr lang="en-US" smtClean="0"/>
              <a:t>7/19/2014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3EAF2D-E6AC-4778-8443-A09335932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0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4304-765F-4E01-B72A-0BFD329CA82C}" type="datetimeFigureOut">
              <a:rPr lang="en-US" smtClean="0"/>
              <a:t>7/19/2014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3EAF2D-E6AC-4778-8443-A09335932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49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31606"/>
            <a:ext cx="8229600" cy="11430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Cornell Robot Learning Lab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91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Ashesh</a:t>
            </a:r>
            <a:r>
              <a:rPr lang="en-US" dirty="0" smtClean="0"/>
              <a:t> Jain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9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3.jpeg"/><Relationship Id="rId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34"/>
            <a:ext cx="6019800" cy="2072665"/>
          </a:xfrm>
        </p:spPr>
        <p:txBody>
          <a:bodyPr anchor="b">
            <a:noAutofit/>
          </a:bodyPr>
          <a:lstStyle/>
          <a:p>
            <a:pPr algn="l"/>
            <a:r>
              <a:rPr lang="en-US" sz="4000" i="1" dirty="0" smtClean="0">
                <a:solidFill>
                  <a:schemeClr val="bg1"/>
                </a:solidFill>
              </a:rPr>
              <a:t>Learning Plans</a:t>
            </a:r>
            <a:r>
              <a:rPr lang="en-US" sz="4000" dirty="0" smtClean="0">
                <a:solidFill>
                  <a:schemeClr val="bg1"/>
                </a:solidFill>
              </a:rPr>
              <a:t> with </a:t>
            </a:r>
            <a:r>
              <a:rPr lang="en-US" sz="4000" i="1" dirty="0" smtClean="0">
                <a:solidFill>
                  <a:schemeClr val="bg1"/>
                </a:solidFill>
              </a:rPr>
              <a:t>Context</a:t>
            </a:r>
            <a:r>
              <a:rPr lang="en-US" sz="4000" dirty="0" smtClean="0">
                <a:solidFill>
                  <a:schemeClr val="bg1"/>
                </a:solidFill>
              </a:rPr>
              <a:t> from </a:t>
            </a:r>
            <a:r>
              <a:rPr lang="en-US" sz="4000" i="1" dirty="0" smtClean="0">
                <a:solidFill>
                  <a:schemeClr val="bg1"/>
                </a:solidFill>
              </a:rPr>
              <a:t>Human Signals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029" name="Picture 5" descr="D:\Presentations\RSS 2014\cover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89535"/>
            <a:ext cx="2484437" cy="24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334963" y="2438400"/>
            <a:ext cx="8732837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D:\Presentations\RSS 2014\dr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" y="3200400"/>
            <a:ext cx="19050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Presentations\RSS 2014\j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820" y="3200400"/>
            <a:ext cx="1498152" cy="224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Presentations\RSS 2014\pic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190" y="3200400"/>
            <a:ext cx="2144800" cy="224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14398" y="5562600"/>
            <a:ext cx="1560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Drew </a:t>
            </a:r>
            <a:r>
              <a:rPr lang="en-US" sz="2000" dirty="0" err="1" smtClean="0"/>
              <a:t>Bagnell</a:t>
            </a:r>
            <a:endParaRPr lang="en-US" sz="2000" dirty="0" smtClean="0"/>
          </a:p>
          <a:p>
            <a:pPr algn="ctr"/>
            <a:r>
              <a:rPr lang="en-US" sz="2000" dirty="0" smtClean="0"/>
              <a:t>CMU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2734443" y="5562600"/>
            <a:ext cx="2032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Ashesh</a:t>
            </a:r>
            <a:r>
              <a:rPr lang="en-US" sz="2000" dirty="0" smtClean="0"/>
              <a:t> Jain</a:t>
            </a:r>
          </a:p>
          <a:p>
            <a:pPr algn="ctr"/>
            <a:r>
              <a:rPr lang="en-US" sz="2000" dirty="0" smtClean="0"/>
              <a:t>Cornell University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4960620" y="5562600"/>
            <a:ext cx="1634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Jan Peters</a:t>
            </a:r>
          </a:p>
          <a:p>
            <a:pPr algn="ctr"/>
            <a:r>
              <a:rPr lang="en-US" sz="2000" dirty="0" smtClean="0"/>
              <a:t>TU Darmstadt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746172" y="5559552"/>
            <a:ext cx="20324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Ashutosh</a:t>
            </a:r>
            <a:r>
              <a:rPr lang="en-US" sz="2000" dirty="0" smtClean="0"/>
              <a:t> </a:t>
            </a:r>
            <a:r>
              <a:rPr lang="en-US" sz="2000" dirty="0" err="1" smtClean="0"/>
              <a:t>Saxena</a:t>
            </a:r>
            <a:endParaRPr lang="en-US" sz="2000" dirty="0" smtClean="0"/>
          </a:p>
          <a:p>
            <a:pPr algn="ctr"/>
            <a:r>
              <a:rPr lang="en-US" sz="2000" dirty="0" smtClean="0"/>
              <a:t>Cornell University</a:t>
            </a:r>
            <a:endParaRPr lang="en-US" sz="2000" dirty="0"/>
          </a:p>
        </p:txBody>
      </p:sp>
      <p:pic>
        <p:nvPicPr>
          <p:cNvPr id="1037" name="Picture 13" descr="D:\Presentations\RSS 2014\ashutosh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190" y="3198876"/>
            <a:ext cx="1726901" cy="224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42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Rich human signals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07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Expert’s demonstrations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Inverse Reinforcement Learning</a:t>
            </a:r>
          </a:p>
          <a:p>
            <a:r>
              <a:rPr lang="en-US" dirty="0" smtClean="0"/>
              <a:t>How do signals come in real-life?</a:t>
            </a:r>
          </a:p>
          <a:p>
            <a:endParaRPr lang="en-US" dirty="0" smtClean="0"/>
          </a:p>
        </p:txBody>
      </p:sp>
      <p:pic>
        <p:nvPicPr>
          <p:cNvPr id="3078" name="Picture 6" descr="http://2.bp.blogspot.com/-QUj19rt5Pco/Umqs5Sdzp1I/AAAAAAAAARY/p_P33o7YKgU/s1600/human+robot+interac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331369"/>
            <a:ext cx="4800600" cy="319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14800" y="3370600"/>
            <a:ext cx="13214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smtClean="0">
                <a:solidFill>
                  <a:srgbClr val="0070C0"/>
                </a:solidFill>
              </a:rPr>
              <a:t>?</a:t>
            </a:r>
            <a:endParaRPr lang="en-US" sz="1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3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Rich human signals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07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Expert’s demonstrations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Inverse Reinforcement Learning</a:t>
            </a:r>
          </a:p>
          <a:p>
            <a:r>
              <a:rPr lang="en-US" dirty="0" smtClean="0"/>
              <a:t>How do signals come in real-life?</a:t>
            </a:r>
          </a:p>
          <a:p>
            <a:endParaRPr lang="en-US" dirty="0" smtClean="0"/>
          </a:p>
        </p:txBody>
      </p:sp>
      <p:pic>
        <p:nvPicPr>
          <p:cNvPr id="3074" name="Picture 2" descr="http://robotics.usc.edu/interaction/research/projects/autism_classroom/helena3-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3393272"/>
            <a:ext cx="32004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0" y="5843042"/>
            <a:ext cx="2626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Socially assistive robots</a:t>
            </a:r>
          </a:p>
          <a:p>
            <a:pPr algn="ctr"/>
            <a:r>
              <a:rPr lang="en-US" sz="2000" dirty="0" err="1" smtClean="0"/>
              <a:t>Mataric’s</a:t>
            </a:r>
            <a:r>
              <a:rPr lang="en-US" sz="2000" dirty="0" smtClean="0"/>
              <a:t> lab, USC</a:t>
            </a:r>
            <a:endParaRPr lang="en-US" sz="2000" dirty="0"/>
          </a:p>
        </p:txBody>
      </p:sp>
      <p:pic>
        <p:nvPicPr>
          <p:cNvPr id="3076" name="Picture 4" descr="https://c1.staticflickr.com/5/4041/4560627531_5338d4aba4_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93272"/>
            <a:ext cx="3581400" cy="238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49564" y="5845314"/>
            <a:ext cx="2290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Maja</a:t>
            </a:r>
            <a:r>
              <a:rPr lang="en-US" sz="2000" dirty="0" smtClean="0"/>
              <a:t>  </a:t>
            </a:r>
            <a:r>
              <a:rPr lang="en-US" sz="2000" dirty="0" err="1" smtClean="0"/>
              <a:t>Mataric</a:t>
            </a:r>
            <a:endParaRPr lang="en-US" sz="2000" dirty="0" smtClean="0"/>
          </a:p>
          <a:p>
            <a:pPr algn="ctr"/>
            <a:r>
              <a:rPr lang="en-US" sz="2000" dirty="0" smtClean="0"/>
              <a:t>Interaction Lab, USC</a:t>
            </a:r>
            <a:endParaRPr lang="en-US" sz="2000" dirty="0"/>
          </a:p>
        </p:txBody>
      </p:sp>
      <p:pic>
        <p:nvPicPr>
          <p:cNvPr id="6146" name="Picture 2" descr="D:\research_presentation\RSS 2014\mataric_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79" y="228600"/>
            <a:ext cx="116282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94699" y="734129"/>
            <a:ext cx="1465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Maja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Mataric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USC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Rich human signals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07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Expert’s demonstrations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Inverse Reinforcement Learning</a:t>
            </a:r>
          </a:p>
          <a:p>
            <a:r>
              <a:rPr lang="en-US" dirty="0" smtClean="0"/>
              <a:t>How do signals come in real-life?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90600" y="5845314"/>
            <a:ext cx="2418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Asking questions</a:t>
            </a:r>
          </a:p>
          <a:p>
            <a:pPr algn="ctr"/>
            <a:r>
              <a:rPr lang="en-US" sz="2000" dirty="0" err="1" smtClean="0"/>
              <a:t>Thomaz’s</a:t>
            </a:r>
            <a:r>
              <a:rPr lang="en-US" sz="2000" dirty="0" smtClean="0"/>
              <a:t> lab, </a:t>
            </a:r>
            <a:r>
              <a:rPr lang="en-US" sz="2000" dirty="0" err="1" smtClean="0"/>
              <a:t>GaTech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241672" y="5792193"/>
            <a:ext cx="44451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Andrea </a:t>
            </a:r>
            <a:r>
              <a:rPr lang="en-US" sz="2000" dirty="0" err="1" smtClean="0"/>
              <a:t>Thomaz</a:t>
            </a:r>
            <a:endParaRPr lang="en-US" sz="2000" dirty="0" smtClean="0"/>
          </a:p>
          <a:p>
            <a:pPr algn="ctr"/>
            <a:r>
              <a:rPr lang="en-US" sz="2000" dirty="0"/>
              <a:t>Socially Intelligent </a:t>
            </a:r>
            <a:r>
              <a:rPr lang="en-US" sz="2000" dirty="0" smtClean="0"/>
              <a:t>Machines Lab, </a:t>
            </a:r>
            <a:r>
              <a:rPr lang="en-US" sz="2000" dirty="0" err="1" smtClean="0"/>
              <a:t>GaTech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16" y="3340760"/>
            <a:ext cx="2209800" cy="249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http://www.technologyreview.com/sites/default/files/legacy/0909-thomaz_x2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114" y="3330863"/>
            <a:ext cx="2304222" cy="246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research_presentation\RSS 2014\thomaz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872" y="228600"/>
            <a:ext cx="1153486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24571" y="734129"/>
            <a:ext cx="1685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Andrea </a:t>
            </a:r>
            <a:r>
              <a:rPr lang="en-US" b="1" dirty="0" err="1" smtClean="0">
                <a:solidFill>
                  <a:schemeClr val="bg1"/>
                </a:solidFill>
              </a:rPr>
              <a:t>Thomaz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GaTech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61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Rich human signals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07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Expert’s demonstrations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Inverse Reinforcement Learning</a:t>
            </a:r>
          </a:p>
          <a:p>
            <a:r>
              <a:rPr lang="en-US" dirty="0" smtClean="0"/>
              <a:t>How do signals come in real-life?</a:t>
            </a:r>
          </a:p>
          <a:p>
            <a:endParaRPr lang="en-US" dirty="0" smtClean="0"/>
          </a:p>
        </p:txBody>
      </p:sp>
      <p:pic>
        <p:nvPicPr>
          <p:cNvPr id="6146" name="Picture 2" descr="D:\research_presentation\RSS 2014\pepp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3308574"/>
            <a:ext cx="3037939" cy="243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71778" y="5752126"/>
            <a:ext cx="2688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Emotion signals</a:t>
            </a:r>
          </a:p>
          <a:p>
            <a:pPr algn="ctr"/>
            <a:r>
              <a:rPr lang="en-US" sz="2000" dirty="0" smtClean="0"/>
              <a:t>Pepper robot - </a:t>
            </a:r>
            <a:r>
              <a:rPr lang="en-US" sz="2000" dirty="0" err="1" smtClean="0"/>
              <a:t>SoftBank</a:t>
            </a:r>
            <a:endParaRPr lang="en-US" sz="2000" dirty="0"/>
          </a:p>
        </p:txBody>
      </p:sp>
      <p:pic>
        <p:nvPicPr>
          <p:cNvPr id="6148" name="Picture 4" descr="D:\research_presentation\RSS 2014\mis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08574"/>
            <a:ext cx="3810000" cy="243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24451" y="5769114"/>
            <a:ext cx="4273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Tell Me Dave (RSS’14)</a:t>
            </a:r>
          </a:p>
          <a:p>
            <a:pPr algn="ctr"/>
            <a:r>
              <a:rPr lang="en-US" sz="2000" dirty="0" err="1" smtClean="0"/>
              <a:t>Misra</a:t>
            </a:r>
            <a:r>
              <a:rPr lang="en-US" sz="2000" dirty="0" smtClean="0"/>
              <a:t> et al., Cornell Robot Learning Lab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252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Rich human signals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6" descr="http://2.bp.blogspot.com/-QUj19rt5Pco/Umqs5Sdzp1I/AAAAAAAAARY/p_P33o7YKgU/s1600/human+robot+interac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91" y="2743200"/>
            <a:ext cx="2755661" cy="183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62521" y="2822305"/>
            <a:ext cx="55942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dirty="0" smtClean="0">
                <a:solidFill>
                  <a:srgbClr val="0070C0"/>
                </a:solidFill>
              </a:rPr>
              <a:t>?</a:t>
            </a:r>
            <a:endParaRPr lang="en-US" sz="11000" dirty="0">
              <a:solidFill>
                <a:srgbClr val="0070C0"/>
              </a:solidFill>
            </a:endParaRPr>
          </a:p>
        </p:txBody>
      </p:sp>
      <p:pic>
        <p:nvPicPr>
          <p:cNvPr id="6" name="Picture 4" descr="D:\research_presentation\RSS 2014\mis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23" y="1531563"/>
            <a:ext cx="2730361" cy="174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robotics.usc.edu/interaction/research/projects/autism_classroom/helena3-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44" y="4402136"/>
            <a:ext cx="2708340" cy="203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research_presentation\RSS 2014\pepp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63" y="1539953"/>
            <a:ext cx="2166737" cy="173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919" y="3974673"/>
            <a:ext cx="2166737" cy="244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293820" y="4654899"/>
            <a:ext cx="3657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lvl="1" indent="-231775">
              <a:buFont typeface="Arial" pitchFamily="34" charset="0"/>
              <a:buChar char="•"/>
            </a:pPr>
            <a:r>
              <a:rPr lang="en-US" sz="2400" dirty="0"/>
              <a:t>Natural </a:t>
            </a:r>
            <a:r>
              <a:rPr lang="en-US" sz="2400" dirty="0" smtClean="0"/>
              <a:t>language</a:t>
            </a: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dirty="0" smtClean="0"/>
              <a:t>Observing humans</a:t>
            </a:r>
          </a:p>
          <a:p>
            <a:pPr marL="688975" lvl="2" indent="-231775">
              <a:buFont typeface="Arial" pitchFamily="34" charset="0"/>
              <a:buChar char="•"/>
            </a:pPr>
            <a:r>
              <a:rPr lang="en-US" sz="2000" dirty="0" smtClean="0"/>
              <a:t>Gestures </a:t>
            </a:r>
            <a:r>
              <a:rPr lang="en-US" sz="2000" dirty="0"/>
              <a:t>and </a:t>
            </a:r>
            <a:r>
              <a:rPr lang="en-US" sz="2000" dirty="0" smtClean="0"/>
              <a:t>actions</a:t>
            </a:r>
          </a:p>
          <a:p>
            <a:pPr marL="688975" lvl="2" indent="-231775">
              <a:buFont typeface="Arial" pitchFamily="34" charset="0"/>
              <a:buChar char="•"/>
            </a:pPr>
            <a:r>
              <a:rPr lang="en-US" sz="2000" dirty="0" smtClean="0"/>
              <a:t>Emotions</a:t>
            </a:r>
            <a:endParaRPr lang="en-US" sz="2000" dirty="0"/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dirty="0"/>
              <a:t>Asking questions</a:t>
            </a:r>
          </a:p>
        </p:txBody>
      </p:sp>
    </p:spTree>
    <p:extLst>
      <p:ext uri="{BB962C8B-B14F-4D97-AF65-F5344CB8AC3E}">
        <p14:creationId xmlns:p14="http://schemas.microsoft.com/office/powerpoint/2010/main" val="237930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Learning algorithms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1676400"/>
            <a:ext cx="52578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Demonstrations</a:t>
            </a:r>
          </a:p>
          <a:p>
            <a:r>
              <a:rPr lang="en-US" sz="2000" dirty="0" smtClean="0"/>
              <a:t>Maximum </a:t>
            </a:r>
            <a:r>
              <a:rPr lang="en-US" sz="2000" dirty="0"/>
              <a:t>Margin </a:t>
            </a:r>
            <a:r>
              <a:rPr lang="en-US" sz="2000" dirty="0" smtClean="0"/>
              <a:t>Planning (Ratliff et al.)</a:t>
            </a:r>
            <a:endParaRPr lang="en-US" sz="2000" dirty="0"/>
          </a:p>
          <a:p>
            <a:r>
              <a:rPr lang="en-US" sz="2000" dirty="0"/>
              <a:t>Maximum Entropy </a:t>
            </a:r>
            <a:r>
              <a:rPr lang="en-US" sz="2000" dirty="0" smtClean="0"/>
              <a:t>IRL (</a:t>
            </a:r>
            <a:r>
              <a:rPr lang="en-US" sz="2000" dirty="0" err="1" smtClean="0"/>
              <a:t>Ziebart</a:t>
            </a:r>
            <a:r>
              <a:rPr lang="en-US" sz="2000" dirty="0" smtClean="0"/>
              <a:t> et al.)</a:t>
            </a:r>
            <a:endParaRPr lang="en-US" sz="2000" dirty="0"/>
          </a:p>
          <a:p>
            <a:r>
              <a:rPr lang="en-US" sz="2000" dirty="0"/>
              <a:t>Feature counts </a:t>
            </a:r>
            <a:r>
              <a:rPr lang="en-US" sz="2000" dirty="0" smtClean="0"/>
              <a:t>matching (</a:t>
            </a:r>
            <a:r>
              <a:rPr lang="en-US" sz="2000" dirty="0" err="1" smtClean="0"/>
              <a:t>Abbeel</a:t>
            </a:r>
            <a:r>
              <a:rPr lang="en-US" sz="2000" dirty="0" smtClean="0"/>
              <a:t> et al.)</a:t>
            </a:r>
          </a:p>
          <a:p>
            <a:r>
              <a:rPr lang="en-US" sz="2000" dirty="0" smtClean="0"/>
              <a:t>Key Frame based demonstrations (</a:t>
            </a:r>
            <a:r>
              <a:rPr lang="en-US" sz="2000" dirty="0" err="1" smtClean="0"/>
              <a:t>Akgun</a:t>
            </a:r>
            <a:r>
              <a:rPr lang="en-US" sz="2000" dirty="0" smtClean="0"/>
              <a:t> et al.)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30352" y="3343274"/>
            <a:ext cx="5260848" cy="1502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Interactive Learning</a:t>
            </a:r>
          </a:p>
          <a:p>
            <a:r>
              <a:rPr lang="en-US" sz="2000" dirty="0" smtClean="0"/>
              <a:t>Coactive Learning (Jain et al.)</a:t>
            </a:r>
            <a:endParaRPr lang="en-US" sz="2000" dirty="0"/>
          </a:p>
          <a:p>
            <a:r>
              <a:rPr lang="en-US" sz="2000" dirty="0" smtClean="0"/>
              <a:t>Active IRL (Lopes et al.)</a:t>
            </a:r>
          </a:p>
          <a:p>
            <a:r>
              <a:rPr lang="en-US" sz="2000" dirty="0" smtClean="0"/>
              <a:t>Trajectory Preference Queries </a:t>
            </a:r>
            <a:r>
              <a:rPr lang="en-US" sz="2000" dirty="0"/>
              <a:t>(</a:t>
            </a:r>
            <a:r>
              <a:rPr lang="en-US" sz="2000" dirty="0" smtClean="0"/>
              <a:t>Wilson et al.)</a:t>
            </a:r>
          </a:p>
          <a:p>
            <a:r>
              <a:rPr lang="en-US" sz="2000" dirty="0" smtClean="0"/>
              <a:t>DAGGER (Ross et al.)</a:t>
            </a:r>
            <a:endParaRPr lang="en-US" sz="2000" dirty="0"/>
          </a:p>
        </p:txBody>
      </p:sp>
      <p:pic>
        <p:nvPicPr>
          <p:cNvPr id="9218" name="Picture 2" descr="D:\research_presentation\RSS 2014\fern_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495550"/>
            <a:ext cx="9588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research_presentation\RSS 2014\lopes_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4167605"/>
            <a:ext cx="958850" cy="1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62800" y="3241476"/>
            <a:ext cx="1075745" cy="58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Alan Fern</a:t>
            </a:r>
          </a:p>
          <a:p>
            <a:r>
              <a:rPr lang="en-US" dirty="0" smtClean="0"/>
              <a:t>OSU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62800" y="4841676"/>
            <a:ext cx="150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Manuel Lopes</a:t>
            </a:r>
          </a:p>
          <a:p>
            <a:r>
              <a:rPr lang="en-US" dirty="0" smtClean="0"/>
              <a:t>INRIA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0352" y="5010150"/>
            <a:ext cx="5260848" cy="1543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Crowdsourcing</a:t>
            </a:r>
          </a:p>
          <a:p>
            <a:r>
              <a:rPr lang="en-US" sz="2000" dirty="0" smtClean="0"/>
              <a:t>Collaborative filtering for IRL (</a:t>
            </a:r>
            <a:r>
              <a:rPr lang="en-US" sz="2000" dirty="0" err="1" smtClean="0"/>
              <a:t>Burgard’s</a:t>
            </a:r>
            <a:r>
              <a:rPr lang="en-US" sz="2000" dirty="0" smtClean="0"/>
              <a:t> lab)</a:t>
            </a:r>
          </a:p>
          <a:p>
            <a:r>
              <a:rPr lang="en-US" sz="2000" dirty="0" smtClean="0"/>
              <a:t>Natural language commands (</a:t>
            </a:r>
            <a:r>
              <a:rPr lang="en-US" sz="2000" dirty="0" err="1" smtClean="0"/>
              <a:t>Tellex</a:t>
            </a:r>
            <a:r>
              <a:rPr lang="en-US" sz="2000" dirty="0" smtClean="0"/>
              <a:t> et al.)</a:t>
            </a:r>
          </a:p>
          <a:p>
            <a:r>
              <a:rPr lang="en-US" sz="2000" dirty="0" err="1" smtClean="0"/>
              <a:t>PlanIt</a:t>
            </a:r>
            <a:r>
              <a:rPr lang="en-US" sz="2000" dirty="0" smtClean="0"/>
              <a:t> </a:t>
            </a:r>
            <a:r>
              <a:rPr lang="en-US" sz="2000" dirty="0"/>
              <a:t>(Jain </a:t>
            </a:r>
            <a:r>
              <a:rPr lang="en-US" sz="2000" dirty="0" smtClean="0"/>
              <a:t>&amp; </a:t>
            </a:r>
            <a:r>
              <a:rPr lang="en-US" sz="2000" dirty="0" err="1" smtClean="0"/>
              <a:t>Saxena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Tell Me Dave (</a:t>
            </a:r>
            <a:r>
              <a:rPr lang="en-US" sz="2000" dirty="0" err="1" smtClean="0"/>
              <a:t>Misra</a:t>
            </a:r>
            <a:r>
              <a:rPr lang="en-US" sz="2000" dirty="0" smtClean="0"/>
              <a:t> et al.)</a:t>
            </a:r>
          </a:p>
        </p:txBody>
      </p:sp>
      <p:sp>
        <p:nvSpPr>
          <p:cNvPr id="4" name="Left Brace 3"/>
          <p:cNvSpPr/>
          <p:nvPr/>
        </p:nvSpPr>
        <p:spPr>
          <a:xfrm>
            <a:off x="5895975" y="3429000"/>
            <a:ext cx="297915" cy="1140827"/>
          </a:xfrm>
          <a:prstGeom prst="leftBrace">
            <a:avLst>
              <a:gd name="adj1" fmla="val 27573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Right Bracket 6"/>
          <p:cNvSpPr/>
          <p:nvPr/>
        </p:nvSpPr>
        <p:spPr>
          <a:xfrm>
            <a:off x="3352800" y="6047096"/>
            <a:ext cx="73152" cy="361950"/>
          </a:xfrm>
          <a:prstGeom prst="righ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5952" y="6083854"/>
            <a:ext cx="2427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Cornell Robot Learning Lab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9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9" grpId="0"/>
      <p:bldP spid="10" grpId="0" animBg="1"/>
      <p:bldP spid="4" grpId="0" animBg="1"/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80" y="2033251"/>
            <a:ext cx="4521318" cy="339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1364159"/>
            <a:ext cx="2159566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2"/>
                </a:solidFill>
              </a:rPr>
              <a:t>Learning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24799" y="1364159"/>
            <a:ext cx="20714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2"/>
                </a:solidFill>
              </a:rPr>
              <a:t>Humans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2174" y="1417754"/>
            <a:ext cx="1186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chemeClr val="tx2"/>
                </a:solidFill>
              </a:rPr>
              <a:t>from</a:t>
            </a:r>
            <a:endParaRPr lang="en-US" sz="4000" i="1" dirty="0">
              <a:solidFill>
                <a:schemeClr val="tx2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i="1" u="sng" dirty="0" smtClean="0">
                <a:solidFill>
                  <a:schemeClr val="bg1"/>
                </a:solidFill>
              </a:rPr>
              <a:t>Learning Plans</a:t>
            </a:r>
            <a:r>
              <a:rPr lang="en-US" sz="3600" dirty="0" smtClean="0">
                <a:solidFill>
                  <a:schemeClr val="bg1"/>
                </a:solidFill>
              </a:rPr>
              <a:t> with </a:t>
            </a:r>
            <a:r>
              <a:rPr lang="en-US" sz="3600" i="1" u="sng" dirty="0" smtClean="0">
                <a:solidFill>
                  <a:schemeClr val="bg1"/>
                </a:solidFill>
              </a:rPr>
              <a:t>Context</a:t>
            </a:r>
            <a:r>
              <a:rPr lang="en-US" sz="3600" dirty="0" smtClean="0">
                <a:solidFill>
                  <a:schemeClr val="bg1"/>
                </a:solidFill>
              </a:rPr>
              <a:t> from </a:t>
            </a:r>
            <a:r>
              <a:rPr lang="en-US" sz="3600" i="1" u="sng" dirty="0" smtClean="0">
                <a:solidFill>
                  <a:schemeClr val="bg1"/>
                </a:solidFill>
              </a:rPr>
              <a:t>Human Signals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11" y="2032113"/>
            <a:ext cx="4523756" cy="339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09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Jain, </a:t>
            </a:r>
            <a:r>
              <a:rPr lang="en-US" dirty="0" err="1" smtClean="0"/>
              <a:t>Wojcik</a:t>
            </a:r>
            <a:r>
              <a:rPr lang="en-US" dirty="0" smtClean="0"/>
              <a:t>, </a:t>
            </a:r>
            <a:r>
              <a:rPr lang="en-US" dirty="0" err="1" smtClean="0"/>
              <a:t>Joachims</a:t>
            </a:r>
            <a:r>
              <a:rPr lang="en-US" dirty="0" smtClean="0"/>
              <a:t>, </a:t>
            </a:r>
            <a:r>
              <a:rPr lang="en-US" dirty="0" err="1" smtClean="0"/>
              <a:t>Saxena</a:t>
            </a:r>
            <a:r>
              <a:rPr lang="en-US" dirty="0" smtClean="0"/>
              <a:t> NIPS 2013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38200" y="4419600"/>
            <a:ext cx="7620000" cy="1219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 smtClean="0"/>
              <a:t>PlanIt</a:t>
            </a:r>
            <a:r>
              <a:rPr lang="en-US" sz="3600" dirty="0" smtClean="0"/>
              <a:t>: Learning Preferences from </a:t>
            </a:r>
          </a:p>
          <a:p>
            <a:r>
              <a:rPr lang="en-US" sz="3600" dirty="0" smtClean="0"/>
              <a:t>Co-active Feedback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4279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coactive_manipulation\AI_Seminar Talk\hakim_rob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900" y="1672378"/>
            <a:ext cx="4782878" cy="324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Co-active Learning Setting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6333952" y="1465521"/>
                <a:ext cx="2303722" cy="1353879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A02CC1EC-851A-48AC-A66C-D13D9B76987F}" type="mathplaceholder">
                        <a:rPr lang="en-US" i="1" smtClean="0">
                          <a:latin typeface="Cambria Math"/>
                        </a:rPr>
                        <a:t>Type equation here.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952" y="1465521"/>
                <a:ext cx="2303722" cy="1353879"/>
              </a:xfrm>
              <a:prstGeom prst="cloud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loud 5"/>
          <p:cNvSpPr/>
          <p:nvPr/>
        </p:nvSpPr>
        <p:spPr>
          <a:xfrm>
            <a:off x="636675" y="1465520"/>
            <a:ext cx="2227522" cy="1353879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10400" y="298638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User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93877" y="2986385"/>
            <a:ext cx="933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Robot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47700" y="5338698"/>
            <a:ext cx="434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Online learning system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Learns from user feedback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Sub-optimal feedback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51674" y="1905000"/>
                <a:ext cx="23351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,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𝑐𝑜𝑛𝑡𝑒𝑥𝑡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|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𝑡𝑎𝑠𝑘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674" y="1905000"/>
                <a:ext cx="2335126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89049" y="1907143"/>
                <a:ext cx="2288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𝑠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d>
                        <m:dPr>
                          <m:endChr m:val="|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, </m:t>
                          </m:r>
                          <m:r>
                            <a:rPr lang="en-US" i="1">
                              <a:latin typeface="Cambria Math"/>
                            </a:rPr>
                            <m:t>𝑐𝑜𝑛𝑡𝑒𝑥𝑡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𝑡𝑎𝑠𝑘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49" y="1907143"/>
                <a:ext cx="2288575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111499" y="4854206"/>
            <a:ext cx="4362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Goal: Learn user preferences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248400" y="6017528"/>
            <a:ext cx="2714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Jain et al. NIPS 2013</a:t>
            </a:r>
          </a:p>
          <a:p>
            <a:pPr algn="r"/>
            <a:r>
              <a:rPr lang="en-US" dirty="0" smtClean="0"/>
              <a:t>Cornell Robot Learning Lab</a:t>
            </a:r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4390780" y="5410200"/>
            <a:ext cx="306324" cy="718574"/>
          </a:xfrm>
          <a:prstGeom prst="rightBrace">
            <a:avLst>
              <a:gd name="adj1" fmla="val 57308"/>
              <a:gd name="adj2" fmla="val 50000"/>
            </a:avLst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48200" y="5341203"/>
                <a:ext cx="161531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Proposal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𝑦</m:t>
                    </m:r>
                  </m:oMath>
                </a14:m>
                <a:endParaRPr lang="en-US" sz="2400" b="0" dirty="0" smtClean="0"/>
              </a:p>
              <a:p>
                <a:r>
                  <a:rPr lang="en-US" sz="2400" dirty="0" smtClean="0"/>
                  <a:t>Feedback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/>
                          </a:rPr>
                          <m:t>𝑦</m:t>
                        </m:r>
                      </m:e>
                    </m:ac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5341203"/>
                <a:ext cx="1615314" cy="830997"/>
              </a:xfrm>
              <a:prstGeom prst="rect">
                <a:avLst/>
              </a:prstGeom>
              <a:blipFill rotWithShape="1">
                <a:blip r:embed="rId7"/>
                <a:stretch>
                  <a:fillRect l="-6061" t="-5839" r="-20833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708621" y="4114800"/>
                <a:ext cx="2186431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𝑝</m:t>
                    </m:r>
                    <m:r>
                      <a:rPr lang="en-US" sz="2800" b="0" i="1" smtClean="0">
                        <a:latin typeface="Cambria Math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</a:rPr>
                          <m:t>𝑦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</a:rPr>
                      <m:t>|</m:t>
                    </m:r>
                    <m:r>
                      <a:rPr lang="en-US" sz="2800" b="0" i="1" smtClean="0">
                        <a:latin typeface="Cambria Math"/>
                      </a:rPr>
                      <m:t>𝑦</m:t>
                    </m:r>
                    <m:r>
                      <a:rPr lang="en-US" sz="2800" b="0" i="1" smtClean="0">
                        <a:latin typeface="Cambria Math"/>
                      </a:rPr>
                      <m:t>,</m:t>
                    </m:r>
                    <m:r>
                      <a:rPr lang="en-US" sz="2800" b="0" i="1" smtClean="0">
                        <a:latin typeface="Cambria Math"/>
                      </a:rPr>
                      <m:t>𝑡𝑎𝑠𝑘</m:t>
                    </m:r>
                    <m:r>
                      <a:rPr lang="en-US" sz="28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800" dirty="0" smtClean="0"/>
                  <a:t> </a:t>
                </a:r>
              </a:p>
              <a:p>
                <a:pPr algn="ctr"/>
                <a:r>
                  <a:rPr lang="en-US" sz="2800" dirty="0" smtClean="0"/>
                  <a:t>Vs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𝑝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</a:rPr>
                        <m:t>|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</a:rPr>
                        <m:t>𝑡𝑎𝑠𝑘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621" y="4114800"/>
                <a:ext cx="2186431" cy="138499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853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1" grpId="0"/>
      <p:bldP spid="12" grpId="0"/>
      <p:bldP spid="4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111499" y="4854206"/>
            <a:ext cx="4362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Goal: Learn user preferences</a:t>
            </a:r>
            <a:endParaRPr lang="en-US" sz="2800" dirty="0"/>
          </a:p>
        </p:txBody>
      </p:sp>
      <p:pic>
        <p:nvPicPr>
          <p:cNvPr id="16" name="Picture 3" descr="F:\coactive_manipulation\AI_Seminar Talk\hakim_rob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900" y="1672378"/>
            <a:ext cx="4782878" cy="324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Co-active Learning Setting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loud 6"/>
              <p:cNvSpPr/>
              <p:nvPr/>
            </p:nvSpPr>
            <p:spPr>
              <a:xfrm>
                <a:off x="6336792" y="1465521"/>
                <a:ext cx="2303722" cy="1353879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56D483AA-9712-47DD-BA46-5457057EC6C7}" type="mathplaceholder">
                        <a:rPr lang="en-US" i="1" smtClean="0">
                          <a:latin typeface="Cambria Math"/>
                        </a:rPr>
                        <a:t>Type equation here.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loud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792" y="1465521"/>
                <a:ext cx="2303722" cy="1353879"/>
              </a:xfrm>
              <a:prstGeom prst="cloud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loud 7"/>
          <p:cNvSpPr/>
          <p:nvPr/>
        </p:nvSpPr>
        <p:spPr>
          <a:xfrm>
            <a:off x="640080" y="1465521"/>
            <a:ext cx="2227522" cy="1353879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781799" y="1820797"/>
                <a:ext cx="13024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 , 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=</a:t>
                </a:r>
                <a:endParaRPr lang="en-US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∗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𝜙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𝑦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799" y="1820797"/>
                <a:ext cx="1302487" cy="646331"/>
              </a:xfrm>
              <a:prstGeom prst="rect">
                <a:avLst/>
              </a:prstGeom>
              <a:blipFill rotWithShape="1">
                <a:blip r:embed="rId4"/>
                <a:stretch>
                  <a:fillRect t="-4717" r="-2804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46174" y="1820796"/>
                <a:ext cx="14132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𝑠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 , 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r>
                          <a:rPr lang="en-US" b="0" i="1" smtClean="0">
                            <a:latin typeface="Cambria Math"/>
                          </a:rPr>
                          <m:t>;</m:t>
                        </m:r>
                        <m:r>
                          <a:rPr lang="en-US" b="0" i="1" smtClean="0">
                            <a:latin typeface="Cambria Math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dirty="0"/>
                  <a:t> =</a:t>
                </a:r>
                <a:endParaRPr lang="en-US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𝜙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𝑦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174" y="1820796"/>
                <a:ext cx="1413244" cy="646331"/>
              </a:xfrm>
              <a:prstGeom prst="rect">
                <a:avLst/>
              </a:prstGeom>
              <a:blipFill rotWithShape="1">
                <a:blip r:embed="rId5"/>
                <a:stretch>
                  <a:fillRect t="-4717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3" descr="F:\coactive_manipulation\Figs\baxter_photos\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05200"/>
            <a:ext cx="3886200" cy="259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1000" y="5410200"/>
            <a:ext cx="3268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Learn from sub-optimal feedback </a:t>
            </a:r>
          </a:p>
          <a:p>
            <a:pPr algn="ctr"/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7010400" y="298638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User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93877" y="2986385"/>
            <a:ext cx="933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Robot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895693" y="6183868"/>
            <a:ext cx="206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Jain et al. NIPS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05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Presentations\RSS 2014\human_robot_tou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884" y="3621460"/>
            <a:ext cx="2985516" cy="204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i="1" u="sng" dirty="0" smtClean="0">
                <a:solidFill>
                  <a:schemeClr val="bg1"/>
                </a:solidFill>
              </a:rPr>
              <a:t>Learning Plans</a:t>
            </a:r>
            <a:r>
              <a:rPr lang="en-US" sz="3600" dirty="0" smtClean="0">
                <a:solidFill>
                  <a:schemeClr val="bg1"/>
                </a:solidFill>
              </a:rPr>
              <a:t> with </a:t>
            </a:r>
            <a:r>
              <a:rPr lang="en-US" sz="3600" i="1" u="sng" dirty="0" smtClean="0">
                <a:solidFill>
                  <a:schemeClr val="bg1"/>
                </a:solidFill>
              </a:rPr>
              <a:t>Context</a:t>
            </a:r>
            <a:r>
              <a:rPr lang="en-US" sz="3600" dirty="0" smtClean="0">
                <a:solidFill>
                  <a:schemeClr val="bg1"/>
                </a:solidFill>
              </a:rPr>
              <a:t> from </a:t>
            </a:r>
            <a:r>
              <a:rPr lang="en-US" sz="3600" i="1" u="sng" dirty="0" smtClean="0">
                <a:solidFill>
                  <a:schemeClr val="bg1"/>
                </a:solidFill>
              </a:rPr>
              <a:t>Human Signals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Presentations\RSS 2014\learn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70594"/>
            <a:ext cx="2057400" cy="181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resentations\RSS 2014\plann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10594"/>
            <a:ext cx="1995487" cy="193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ent Arrow 5"/>
          <p:cNvSpPr/>
          <p:nvPr/>
        </p:nvSpPr>
        <p:spPr>
          <a:xfrm>
            <a:off x="1143000" y="2175709"/>
            <a:ext cx="1790700" cy="1143000"/>
          </a:xfrm>
          <a:prstGeom prst="bentArrow">
            <a:avLst>
              <a:gd name="adj1" fmla="val 17000"/>
              <a:gd name="adj2" fmla="val 25000"/>
              <a:gd name="adj3" fmla="val 25000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0" y="5475982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Human Signals</a:t>
            </a:r>
          </a:p>
          <a:p>
            <a:pPr algn="ctr"/>
            <a:r>
              <a:rPr lang="en-US" sz="2000" i="1" dirty="0" smtClean="0"/>
              <a:t>Expert’s demonstrations, </a:t>
            </a:r>
          </a:p>
          <a:p>
            <a:pPr algn="ctr"/>
            <a:r>
              <a:rPr lang="en-US" sz="2000" i="1" dirty="0" smtClean="0"/>
              <a:t>Co-active feedback, Language</a:t>
            </a:r>
            <a:endParaRPr lang="en-US" sz="20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895600" y="3391794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Planning</a:t>
            </a:r>
          </a:p>
          <a:p>
            <a:pPr algn="ctr"/>
            <a:r>
              <a:rPr lang="en-US" sz="2000" i="1" dirty="0" smtClean="0"/>
              <a:t>Assembly lines, homes, context-rich environments</a:t>
            </a:r>
            <a:endParaRPr lang="en-US" sz="20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-76200" y="5475982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Learning Algorithms</a:t>
            </a:r>
            <a:endParaRPr lang="en-US" sz="2400" dirty="0"/>
          </a:p>
          <a:p>
            <a:pPr algn="ctr"/>
            <a:r>
              <a:rPr lang="en-US" sz="2000" i="1" dirty="0" smtClean="0"/>
              <a:t>SVM, IRL, Graphical models, </a:t>
            </a:r>
          </a:p>
          <a:p>
            <a:pPr algn="ctr"/>
            <a:r>
              <a:rPr lang="en-US" sz="2000" i="1" dirty="0" smtClean="0"/>
              <a:t>No-regret algorithms</a:t>
            </a:r>
            <a:endParaRPr lang="en-US" sz="2000" dirty="0" smtClean="0"/>
          </a:p>
        </p:txBody>
      </p:sp>
      <p:sp>
        <p:nvSpPr>
          <p:cNvPr id="16" name="Bent Arrow 15"/>
          <p:cNvSpPr/>
          <p:nvPr/>
        </p:nvSpPr>
        <p:spPr>
          <a:xfrm flipH="1">
            <a:off x="5929884" y="2175709"/>
            <a:ext cx="1766316" cy="1139884"/>
          </a:xfrm>
          <a:prstGeom prst="bentArrow">
            <a:avLst>
              <a:gd name="adj1" fmla="val 17000"/>
              <a:gd name="adj2" fmla="val 25000"/>
              <a:gd name="adj3" fmla="val 25000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5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User Feedback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F:\coactive_manipulation\Figs\baxter_rerank\rerank_do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082800"/>
            <a:ext cx="3747911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coactive_manipulation\Figs\feedback_framework\human-robot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804" y="2082800"/>
            <a:ext cx="3953538" cy="20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coactive_manipulation\Figs\feedback_framework\feedback_e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43400"/>
            <a:ext cx="2796118" cy="20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0699" y="1409700"/>
            <a:ext cx="54485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Intuitive feedback </a:t>
            </a:r>
            <a:r>
              <a:rPr lang="en-US" sz="3200" dirty="0" smtClean="0"/>
              <a:t>mechanisms.</a:t>
            </a:r>
            <a:endParaRPr lang="en-US" sz="3200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4179888"/>
            <a:ext cx="1144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Re-rank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400800" y="4191000"/>
            <a:ext cx="1515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Interactive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156034" y="6058456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Zero-G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198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Co-active Preference Perceptron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90600" y="1371600"/>
                <a:ext cx="7239000" cy="35842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/>
                  <a:t>for</a:t>
                </a:r>
                <a:r>
                  <a:rPr lang="en-US" sz="32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/>
                      </a:rPr>
                      <m:t>𝑡</m:t>
                    </m:r>
                    <m:r>
                      <a:rPr lang="en-US" sz="3200" b="0" i="1" smtClean="0">
                        <a:latin typeface="Cambria Math"/>
                      </a:rPr>
                      <m:t>=1 </m:t>
                    </m:r>
                    <m:r>
                      <a:rPr lang="en-US" sz="3200" b="0" i="1" smtClean="0">
                        <a:latin typeface="Cambria Math"/>
                      </a:rPr>
                      <m:t>𝑡𝑜</m:t>
                    </m:r>
                    <m:r>
                      <a:rPr lang="en-US" sz="3200" b="0" i="1" smtClean="0">
                        <a:latin typeface="Cambria Math"/>
                      </a:rPr>
                      <m:t> </m:t>
                    </m:r>
                    <m:r>
                      <a:rPr lang="en-US" sz="3200" b="0" i="1" smtClean="0">
                        <a:latin typeface="Cambria Math"/>
                      </a:rPr>
                      <m:t>𝑇</m:t>
                    </m:r>
                  </m:oMath>
                </a14:m>
                <a:endParaRPr lang="en-US" sz="3200" b="0" dirty="0" smtClean="0"/>
              </a:p>
              <a:p>
                <a:r>
                  <a:rPr lang="en-US" sz="3200" dirty="0" smtClean="0"/>
                  <a:t>	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/>
                      </a:rPr>
                      <m:t>  </m:t>
                    </m:r>
                    <m:r>
                      <m:rPr>
                        <m:nor/>
                      </m:rPr>
                      <a:rPr lang="en-US" sz="3200" b="0" i="0" smtClean="0">
                        <a:latin typeface="Cambria Math"/>
                      </a:rPr>
                      <m:t>Robot</m:t>
                    </m:r>
                    <m:r>
                      <m:rPr>
                        <m:nor/>
                      </m:rPr>
                      <a:rPr lang="en-US" sz="3200" b="0" i="0" smtClean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latin typeface="Cambria Math"/>
                      </a:rPr>
                      <m:t>recieves</m:t>
                    </m:r>
                    <m:r>
                      <m:rPr>
                        <m:nor/>
                      </m:rPr>
                      <a:rPr lang="en-US" sz="3200" b="0" i="0" smtClean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latin typeface="Cambria Math"/>
                      </a:rPr>
                      <m:t>a</m:t>
                    </m:r>
                    <m:r>
                      <m:rPr>
                        <m:nor/>
                      </m:rPr>
                      <a:rPr lang="en-US" sz="3200" b="0" i="0" smtClean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latin typeface="Cambria Math"/>
                      </a:rPr>
                      <m:t>task</m:t>
                    </m:r>
                    <m:r>
                      <m:rPr>
                        <m:nor/>
                      </m:rPr>
                      <a:rPr lang="en-US" sz="3200" b="0" i="0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endParaRPr lang="en-US" sz="3200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>
                          <a:latin typeface="Cambria Math"/>
                        </a:rPr>
                        <m:t>Sample</m:t>
                      </m:r>
                      <m:r>
                        <m:rPr>
                          <m:nor/>
                        </m:rPr>
                        <a:rPr lang="en-US" sz="3200" i="0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latin typeface="Cambria Math"/>
                        </a:rPr>
                        <m:t>trajectories</m:t>
                      </m:r>
                      <m:r>
                        <m:rPr>
                          <m:nor/>
                        </m:rPr>
                        <a:rPr lang="en-US" sz="3200" i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sz="32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latin typeface="Cambria Math"/>
                        </a:rPr>
                        <m:t>,…,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3200" b="0" dirty="0" smtClean="0"/>
              </a:p>
              <a:p>
                <a:r>
                  <a:rPr lang="en-US" sz="3200" b="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  </m:t>
                        </m:r>
                        <m:r>
                          <a:rPr lang="en-US" sz="3200" b="0" i="1" smtClean="0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sz="3200" b="0" i="1" smtClean="0">
                        <a:latin typeface="Cambria Math"/>
                      </a:rPr>
                      <m:t>=</m:t>
                    </m:r>
                    <m:r>
                      <a:rPr lang="en-US" sz="3200" b="0" i="1" smtClean="0">
                        <a:latin typeface="Cambria Math"/>
                      </a:rPr>
                      <m:t>𝑎𝑟𝑔𝑚𝑎</m:t>
                    </m:r>
                    <m:sSub>
                      <m:sSub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/>
                              </a:rPr>
                              <m:t>𝑡</m:t>
                            </m:r>
                          </m:sub>
                        </m:sSub>
                      </m:sub>
                    </m:sSub>
                    <m:r>
                      <a:rPr lang="en-US" sz="3200" b="0" i="1" smtClean="0">
                        <a:latin typeface="Cambria Math"/>
                      </a:rPr>
                      <m:t>𝑠</m:t>
                    </m:r>
                    <m:r>
                      <a:rPr lang="en-US" sz="3200" b="0" i="1" smtClean="0">
                        <a:latin typeface="Cambria Math"/>
                      </a:rPr>
                      <m:t>(</m:t>
                    </m:r>
                    <m:r>
                      <a:rPr lang="en-US" sz="3200" b="0" i="1" smtClean="0">
                        <a:latin typeface="Cambria Math"/>
                      </a:rPr>
                      <m:t>𝑥</m:t>
                    </m:r>
                    <m:r>
                      <a:rPr lang="en-US" sz="3200" b="0" i="1" smtClean="0">
                        <a:latin typeface="Cambria Math"/>
                      </a:rPr>
                      <m:t>,</m:t>
                    </m:r>
                    <m:r>
                      <a:rPr lang="en-US" sz="3200" b="0" i="1" smtClean="0">
                        <a:latin typeface="Cambria Math"/>
                      </a:rPr>
                      <m:t>𝑦</m:t>
                    </m:r>
                    <m:r>
                      <a:rPr lang="en-US" sz="3200" b="0" i="1" smtClean="0">
                        <a:latin typeface="Cambria Math"/>
                      </a:rPr>
                      <m:t>;</m:t>
                    </m:r>
                    <m:sSub>
                      <m:sSub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sz="32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3200" dirty="0" smtClean="0"/>
              </a:p>
              <a:p>
                <a:r>
                  <a:rPr lang="en-US" sz="3200" b="0" dirty="0" smtClean="0"/>
                  <a:t>	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latin typeface="Cambria Math"/>
                      </a:rPr>
                      <m:t>Observes</m:t>
                    </m:r>
                    <m:r>
                      <m:rPr>
                        <m:nor/>
                      </m:rPr>
                      <a:rPr lang="en-US" sz="3200" b="0" i="0" smtClean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latin typeface="Cambria Math"/>
                      </a:rPr>
                      <m:t>feedback</m:t>
                    </m:r>
                    <m:r>
                      <m:rPr>
                        <m:nor/>
                      </m:rPr>
                      <a:rPr lang="en-US" sz="3200" b="0" i="0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32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latin typeface="Cambria Math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endParaRPr lang="en-US" sz="3200" b="0" dirty="0" smtClean="0"/>
              </a:p>
              <a:p>
                <a:r>
                  <a:rPr lang="en-US" sz="3200" b="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  </m:t>
                        </m:r>
                        <m:r>
                          <a:rPr lang="en-US" sz="3200" b="0" i="1" smtClean="0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𝑡</m:t>
                        </m:r>
                        <m:r>
                          <a:rPr lang="en-US" sz="3200" b="0" i="1" smtClean="0">
                            <a:latin typeface="Cambria Math"/>
                          </a:rPr>
                          <m:t>+1</m:t>
                        </m:r>
                      </m:sub>
                    </m:sSub>
                    <m:r>
                      <a:rPr lang="en-US" sz="3200" b="0" i="1" smtClean="0">
                        <a:latin typeface="Cambria Math"/>
                      </a:rPr>
                      <m:t>←</m:t>
                    </m:r>
                    <m:sSub>
                      <m:sSub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sz="3200" b="0" i="1" smtClean="0">
                        <a:latin typeface="Cambria Math"/>
                      </a:rPr>
                      <m:t>+</m:t>
                    </m:r>
                    <m:r>
                      <a:rPr lang="en-US" sz="3200" b="0" i="1" smtClean="0">
                        <a:latin typeface="Cambria Math"/>
                      </a:rPr>
                      <m:t>𝜙</m:t>
                    </m:r>
                    <m:d>
                      <m:d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sz="3200" b="0" i="1" smtClean="0">
                                <a:latin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/>
                                  </a:rPr>
                                  <m:t>𝑡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sz="3200" b="0" i="1" smtClean="0">
                        <a:latin typeface="Cambria Math"/>
                      </a:rPr>
                      <m:t>−</m:t>
                    </m:r>
                    <m:r>
                      <a:rPr lang="en-US" sz="3200" b="0" i="1" smtClean="0">
                        <a:latin typeface="Cambria Math"/>
                      </a:rPr>
                      <m:t>𝜙</m:t>
                    </m:r>
                    <m:d>
                      <m:d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sz="3200" b="0" dirty="0" smtClean="0"/>
              </a:p>
              <a:p>
                <a:r>
                  <a:rPr lang="en-US" sz="3200" b="1" dirty="0" smtClean="0"/>
                  <a:t>end</a:t>
                </a:r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371600"/>
                <a:ext cx="7239000" cy="3584251"/>
              </a:xfrm>
              <a:prstGeom prst="rect">
                <a:avLst/>
              </a:prstGeom>
              <a:blipFill rotWithShape="1">
                <a:blip r:embed="rId2"/>
                <a:stretch>
                  <a:fillRect l="-2190" t="-204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62000" y="5029818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Regret bound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64825" y="5260651"/>
                <a:ext cx="4115999" cy="922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𝑅𝐸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≤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𝑂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/>
                                </a:rPr>
                                <m:t>𝛼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</m:rad>
                            </m:den>
                          </m:f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  <m:r>
                            <a:rPr lang="en-US" sz="2400" i="1">
                              <a:latin typeface="Cambria Math"/>
                            </a:rPr>
                            <m:t>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825" y="5260651"/>
                <a:ext cx="4115999" cy="92217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805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F:\coactive_manipulation\AI_Seminar Talk\plo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507" y="1379259"/>
            <a:ext cx="5550493" cy="418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coactive_manipulation\AI_Seminar Talk\plot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592" y="1380744"/>
            <a:ext cx="5556611" cy="418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Generalization of Co-active perceptron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5" name="Picture 7" descr="F:\coactive_manipulation\AI_Seminar Talk\plot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592" y="1380744"/>
            <a:ext cx="5556610" cy="418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73975" y="5405735"/>
            <a:ext cx="152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#Feedback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2922779" y="3070713"/>
            <a:ext cx="1321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nDCG@3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105401" y="3124203"/>
            <a:ext cx="668574" cy="17734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73975" y="3167655"/>
            <a:ext cx="220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Ours w/o pre-training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908960" y="2318756"/>
            <a:ext cx="120240" cy="6438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40606" y="1991842"/>
            <a:ext cx="17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Ours pre-trained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43400" y="2983346"/>
            <a:ext cx="381000" cy="12606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361621" y="2962626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Expert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4" idx="1"/>
          </p:cNvCxnSpPr>
          <p:nvPr/>
        </p:nvCxnSpPr>
        <p:spPr>
          <a:xfrm flipH="1" flipV="1">
            <a:off x="6634439" y="2785428"/>
            <a:ext cx="727182" cy="3618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890690" y="3791872"/>
            <a:ext cx="1354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F08CA"/>
                </a:solidFill>
              </a:rPr>
              <a:t>MMP-online</a:t>
            </a:r>
          </a:p>
          <a:p>
            <a:pPr algn="ctr"/>
            <a:r>
              <a:rPr lang="en-US" dirty="0" smtClean="0">
                <a:solidFill>
                  <a:srgbClr val="1F08CA"/>
                </a:solidFill>
              </a:rPr>
              <a:t>(IRL)</a:t>
            </a:r>
            <a:endParaRPr lang="en-US" dirty="0">
              <a:solidFill>
                <a:srgbClr val="1F08CA"/>
              </a:solidFill>
            </a:endParaRPr>
          </a:p>
        </p:txBody>
      </p:sp>
      <p:cxnSp>
        <p:nvCxnSpPr>
          <p:cNvPr id="30" name="Straight Arrow Connector 29"/>
          <p:cNvCxnSpPr>
            <a:stCxn id="29" idx="1"/>
          </p:cNvCxnSpPr>
          <p:nvPr/>
        </p:nvCxnSpPr>
        <p:spPr>
          <a:xfrm flipH="1" flipV="1">
            <a:off x="6163508" y="3614674"/>
            <a:ext cx="727182" cy="500364"/>
          </a:xfrm>
          <a:prstGeom prst="straightConnector1">
            <a:avLst/>
          </a:prstGeom>
          <a:ln w="28575">
            <a:solidFill>
              <a:srgbClr val="1F08C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4083" y="1600200"/>
            <a:ext cx="34403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51 manipulation tasks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Moving, pouring, stirring, inserting etc.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20 different objects.</a:t>
            </a:r>
          </a:p>
          <a:p>
            <a:pPr marL="173038" indent="-173038"/>
            <a:endParaRPr lang="en-US" sz="2400" dirty="0"/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Testing on a new environment.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96024" y="6096000"/>
            <a:ext cx="206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Jain et al. NIPS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5" grpId="0" animBg="1"/>
      <p:bldP spid="24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Co-active feedback on Baxter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8210" name="WindowsMediaPlayer1" r:id="rId2" imgW="7085714" imgH="3962953"/>
        </mc:Choice>
        <mc:Fallback>
          <p:control name="WindowsMediaPlayer1" r:id="rId2" imgW="7085714" imgH="3962953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" y="1447800"/>
                  <a:ext cx="8228013" cy="4724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2925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Scaling up human signals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F:\coactive_manipulation\Figs\baxter_rerank\rerank_do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082800"/>
            <a:ext cx="3747911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coactive_manipulation\Figs\feedback_framework\human-robot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804" y="2082800"/>
            <a:ext cx="3953538" cy="20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coactive_manipulation\Figs\feedback_framework\feedback_e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43400"/>
            <a:ext cx="2796118" cy="20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0699" y="1409700"/>
            <a:ext cx="54485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Intuitive feedback </a:t>
            </a:r>
            <a:r>
              <a:rPr lang="en-US" sz="3200" dirty="0" smtClean="0"/>
              <a:t>mechanisms.</a:t>
            </a:r>
            <a:endParaRPr lang="en-US" sz="3200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4179888"/>
            <a:ext cx="1144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Re-rank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400800" y="4191000"/>
            <a:ext cx="1515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Interactive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156034" y="6058456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Zero-G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330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Jain, Das, </a:t>
            </a:r>
            <a:r>
              <a:rPr lang="en-US" dirty="0" err="1" smtClean="0"/>
              <a:t>Saxena</a:t>
            </a:r>
            <a:r>
              <a:rPr lang="en-US" dirty="0" smtClean="0"/>
              <a:t> </a:t>
            </a:r>
            <a:r>
              <a:rPr lang="en-US" dirty="0" err="1" smtClean="0"/>
              <a:t>arXiv</a:t>
            </a:r>
            <a:r>
              <a:rPr lang="en-US" dirty="0"/>
              <a:t> 1406.2616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4419600"/>
            <a:ext cx="7620000" cy="1219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 smtClean="0"/>
              <a:t>PlanIt</a:t>
            </a:r>
            <a:r>
              <a:rPr lang="en-US" sz="3600" dirty="0" smtClean="0"/>
              <a:t>: </a:t>
            </a:r>
            <a:r>
              <a:rPr lang="en-US" sz="3600" dirty="0"/>
              <a:t>A Crowdsourcing Approach for Learning to Plan Paths </a:t>
            </a:r>
          </a:p>
        </p:txBody>
      </p:sp>
    </p:spTree>
    <p:extLst>
      <p:ext uri="{BB962C8B-B14F-4D97-AF65-F5344CB8AC3E}">
        <p14:creationId xmlns:p14="http://schemas.microsoft.com/office/powerpoint/2010/main" val="171357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>
                <a:solidFill>
                  <a:schemeClr val="bg1"/>
                </a:solidFill>
              </a:rPr>
              <a:t>PlanIt</a:t>
            </a:r>
            <a:r>
              <a:rPr lang="en-US" dirty="0">
                <a:solidFill>
                  <a:schemeClr val="bg1"/>
                </a:solidFill>
              </a:rPr>
              <a:t>: A </a:t>
            </a:r>
            <a:r>
              <a:rPr lang="en-US" dirty="0" smtClean="0">
                <a:solidFill>
                  <a:schemeClr val="bg1"/>
                </a:solidFill>
              </a:rPr>
              <a:t>crowdsourcing </a:t>
            </a:r>
            <a:r>
              <a:rPr lang="en-US" dirty="0">
                <a:solidFill>
                  <a:schemeClr val="bg1"/>
                </a:solidFill>
              </a:rPr>
              <a:t>approach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4724400"/>
            <a:ext cx="75458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Average feedback time &lt; 15sec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Users do not reveal the reason for dislike/like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Latent variable: parameters learned using EM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8217" y="6172200"/>
            <a:ext cx="355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http://planit.cs.cornell.edu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8077200" cy="454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39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-0.1090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>
                <a:solidFill>
                  <a:schemeClr val="bg1"/>
                </a:solidFill>
              </a:rPr>
              <a:t>Learned concepts </a:t>
            </a:r>
            <a:r>
              <a:rPr lang="en-US" dirty="0" smtClean="0">
                <a:solidFill>
                  <a:schemeClr val="bg1"/>
                </a:solidFill>
              </a:rPr>
              <a:t>from </a:t>
            </a:r>
            <a:r>
              <a:rPr lang="en-US" dirty="0" err="1" smtClean="0">
                <a:solidFill>
                  <a:schemeClr val="bg1"/>
                </a:solidFill>
              </a:rPr>
              <a:t>PlanIt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218" name="Picture 2" descr="D:\research_presentation\RSS 2014\scene_2_tr_c_l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89102"/>
            <a:ext cx="4064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research_presentation\RSS 2014\scene_heatmap_tr_l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89102"/>
            <a:ext cx="3620432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5600774"/>
            <a:ext cx="3841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Environment with various activities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172296" y="5604312"/>
            <a:ext cx="3414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/>
              <a:t>Perceived by the robot:</a:t>
            </a:r>
          </a:p>
          <a:p>
            <a:pPr algn="ctr"/>
            <a:r>
              <a:rPr lang="en-US" sz="2000" dirty="0" smtClean="0"/>
              <a:t>Spatial distribution of activities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600200"/>
            <a:ext cx="7976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/>
              <a:t>118 environments for manipulation and navigation tasks</a:t>
            </a:r>
            <a:endParaRPr lang="en-US" sz="3300" dirty="0"/>
          </a:p>
        </p:txBody>
      </p:sp>
      <p:sp>
        <p:nvSpPr>
          <p:cNvPr id="6" name="Right Arrow 5"/>
          <p:cNvSpPr/>
          <p:nvPr/>
        </p:nvSpPr>
        <p:spPr>
          <a:xfrm>
            <a:off x="4298252" y="3477768"/>
            <a:ext cx="978408" cy="48463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2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PlanIt</a:t>
            </a:r>
            <a:r>
              <a:rPr lang="en-US" dirty="0" smtClean="0">
                <a:solidFill>
                  <a:schemeClr val="bg1"/>
                </a:solidFill>
              </a:rPr>
              <a:t> Demo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2590800"/>
            <a:ext cx="63703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2"/>
                </a:solidFill>
              </a:rPr>
              <a:t>http://planit.cs.cornell.edu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23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111499" y="4854206"/>
            <a:ext cx="4362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Goal: Learn user preferences</a:t>
            </a:r>
            <a:endParaRPr lang="en-US" sz="2800" dirty="0"/>
          </a:p>
        </p:txBody>
      </p:sp>
      <p:pic>
        <p:nvPicPr>
          <p:cNvPr id="16" name="Picture 3" descr="F:\coactive_manipulation\AI_Seminar Talk\hakim_rob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900" y="1672378"/>
            <a:ext cx="4782878" cy="324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Co-active Learning Setting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loud 6"/>
              <p:cNvSpPr/>
              <p:nvPr/>
            </p:nvSpPr>
            <p:spPr>
              <a:xfrm>
                <a:off x="6336792" y="1465521"/>
                <a:ext cx="2303722" cy="1353879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7DE1F3E-1748-4DB5-A74F-D2A5E0822214}" type="mathplaceholder">
                        <a:rPr lang="en-US" i="1" smtClean="0">
                          <a:latin typeface="Cambria Math"/>
                        </a:rPr>
                        <a:t>Type equation here.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loud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792" y="1465521"/>
                <a:ext cx="2303722" cy="1353879"/>
              </a:xfrm>
              <a:prstGeom prst="cloud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loud 7"/>
          <p:cNvSpPr/>
          <p:nvPr/>
        </p:nvSpPr>
        <p:spPr>
          <a:xfrm>
            <a:off x="640080" y="1465521"/>
            <a:ext cx="2227522" cy="1353879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781799" y="1820797"/>
                <a:ext cx="13024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 , 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=</a:t>
                </a:r>
                <a:endParaRPr lang="en-US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∗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𝜙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𝑦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799" y="1820797"/>
                <a:ext cx="1302487" cy="646331"/>
              </a:xfrm>
              <a:prstGeom prst="rect">
                <a:avLst/>
              </a:prstGeom>
              <a:blipFill rotWithShape="1">
                <a:blip r:embed="rId4"/>
                <a:stretch>
                  <a:fillRect t="-4717" r="-2804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46174" y="1820796"/>
                <a:ext cx="14132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𝑠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 , 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r>
                          <a:rPr lang="en-US" b="0" i="1" smtClean="0">
                            <a:latin typeface="Cambria Math"/>
                          </a:rPr>
                          <m:t>;</m:t>
                        </m:r>
                        <m:r>
                          <a:rPr lang="en-US" b="0" i="1" smtClean="0">
                            <a:latin typeface="Cambria Math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dirty="0"/>
                  <a:t> =</a:t>
                </a:r>
                <a:endParaRPr lang="en-US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𝜙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𝑦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174" y="1820796"/>
                <a:ext cx="1413244" cy="646331"/>
              </a:xfrm>
              <a:prstGeom prst="rect">
                <a:avLst/>
              </a:prstGeom>
              <a:blipFill rotWithShape="1">
                <a:blip r:embed="rId5"/>
                <a:stretch>
                  <a:fillRect t="-4717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3" descr="F:\coactive_manipulation\Figs\baxter_photos\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05200"/>
            <a:ext cx="3886200" cy="259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1000" y="5410200"/>
            <a:ext cx="3268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Learn from sub-optimal feedback </a:t>
            </a:r>
          </a:p>
          <a:p>
            <a:pPr algn="ctr"/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7010400" y="298638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User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93877" y="2986385"/>
            <a:ext cx="933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Robot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895693" y="6183868"/>
            <a:ext cx="206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Jain et al. NIPS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69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Multi-agent planning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marL="285750" indent="-285750"/>
            <a:r>
              <a:rPr lang="en-US" dirty="0" smtClean="0"/>
              <a:t>Planning for human-robot teams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428163"/>
            <a:ext cx="6858000" cy="294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74500" y="5351836"/>
            <a:ext cx="2860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Shared mental model</a:t>
            </a:r>
          </a:p>
          <a:p>
            <a:pPr algn="ctr"/>
            <a:r>
              <a:rPr lang="en-US" sz="2400" dirty="0" smtClean="0"/>
              <a:t>Shah’s lab, MIT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0" y="723498"/>
            <a:ext cx="1135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Julie Shah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MIT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 descr="D:\research_presentation\RSS 2014\shah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8601"/>
            <a:ext cx="122416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17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Presentations\RSS 2014\human_robot_tou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884" y="3621460"/>
            <a:ext cx="2985516" cy="204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i="1" u="sng" dirty="0" smtClean="0">
                <a:solidFill>
                  <a:schemeClr val="bg1"/>
                </a:solidFill>
              </a:rPr>
              <a:t>Learning Plans</a:t>
            </a:r>
            <a:r>
              <a:rPr lang="en-US" sz="3600" dirty="0" smtClean="0">
                <a:solidFill>
                  <a:schemeClr val="bg1"/>
                </a:solidFill>
              </a:rPr>
              <a:t> with </a:t>
            </a:r>
            <a:r>
              <a:rPr lang="en-US" sz="3600" i="1" u="sng" dirty="0" smtClean="0">
                <a:solidFill>
                  <a:schemeClr val="bg1"/>
                </a:solidFill>
              </a:rPr>
              <a:t>Context</a:t>
            </a:r>
            <a:r>
              <a:rPr lang="en-US" sz="3600" dirty="0" smtClean="0">
                <a:solidFill>
                  <a:schemeClr val="bg1"/>
                </a:solidFill>
              </a:rPr>
              <a:t> from </a:t>
            </a:r>
            <a:r>
              <a:rPr lang="en-US" sz="3600" i="1" u="sng" dirty="0" smtClean="0">
                <a:solidFill>
                  <a:schemeClr val="bg1"/>
                </a:solidFill>
              </a:rPr>
              <a:t>Human Signals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Presentations\RSS 2014\learn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70594"/>
            <a:ext cx="2057400" cy="181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resentations\RSS 2014\plann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10594"/>
            <a:ext cx="1995487" cy="193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ent Arrow 5"/>
          <p:cNvSpPr/>
          <p:nvPr/>
        </p:nvSpPr>
        <p:spPr>
          <a:xfrm>
            <a:off x="1143000" y="2175709"/>
            <a:ext cx="1790700" cy="1143000"/>
          </a:xfrm>
          <a:prstGeom prst="bentArrow">
            <a:avLst>
              <a:gd name="adj1" fmla="val 17000"/>
              <a:gd name="adj2" fmla="val 25000"/>
              <a:gd name="adj3" fmla="val 25000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0" y="5475982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Human Signals</a:t>
            </a:r>
          </a:p>
          <a:p>
            <a:pPr algn="ctr"/>
            <a:r>
              <a:rPr lang="en-US" sz="2000" i="1" dirty="0" smtClean="0"/>
              <a:t>Expert’s demonstrations, </a:t>
            </a:r>
          </a:p>
          <a:p>
            <a:pPr algn="ctr"/>
            <a:r>
              <a:rPr lang="en-US" sz="2000" i="1" dirty="0" smtClean="0"/>
              <a:t>Co-active feedback, Language</a:t>
            </a:r>
            <a:endParaRPr lang="en-US" sz="20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895600" y="3391794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Planning</a:t>
            </a:r>
          </a:p>
          <a:p>
            <a:pPr algn="ctr"/>
            <a:r>
              <a:rPr lang="en-US" sz="2000" i="1" dirty="0" smtClean="0"/>
              <a:t>Assembly lines, homes, context-rich environments</a:t>
            </a:r>
            <a:endParaRPr lang="en-US" sz="20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-76200" y="5475982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Learning Algorithms</a:t>
            </a:r>
            <a:endParaRPr lang="en-US" sz="2400" dirty="0"/>
          </a:p>
          <a:p>
            <a:pPr algn="ctr"/>
            <a:r>
              <a:rPr lang="en-US" sz="2000" i="1" dirty="0" smtClean="0"/>
              <a:t>SVM, IRL, Graphical models, </a:t>
            </a:r>
          </a:p>
          <a:p>
            <a:pPr algn="ctr"/>
            <a:r>
              <a:rPr lang="en-US" sz="2000" i="1" dirty="0" smtClean="0"/>
              <a:t>No-regret algorithms</a:t>
            </a:r>
            <a:endParaRPr lang="en-US" sz="2000" dirty="0" smtClean="0"/>
          </a:p>
        </p:txBody>
      </p:sp>
      <p:sp>
        <p:nvSpPr>
          <p:cNvPr id="16" name="Bent Arrow 15"/>
          <p:cNvSpPr/>
          <p:nvPr/>
        </p:nvSpPr>
        <p:spPr>
          <a:xfrm flipH="1">
            <a:off x="5929884" y="2175709"/>
            <a:ext cx="1766316" cy="1139884"/>
          </a:xfrm>
          <a:prstGeom prst="bentArrow">
            <a:avLst>
              <a:gd name="adj1" fmla="val 17000"/>
              <a:gd name="adj2" fmla="val 25000"/>
              <a:gd name="adj3" fmla="val 25000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23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Summary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6" y="1447800"/>
            <a:ext cx="3048354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7" y="3886200"/>
            <a:ext cx="304835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30738"/>
            <a:ext cx="304835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203223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495800"/>
            <a:ext cx="1981200" cy="148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648200" y="3810000"/>
            <a:ext cx="4267200" cy="2514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62600" y="5943600"/>
            <a:ext cx="2714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Cornell Robot Learning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23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D:\research_presentation\RSS 2014\fer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230" y="1447800"/>
            <a:ext cx="1391170" cy="193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D:\research_presentation\RSS 2014\mac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73" y="1447800"/>
            <a:ext cx="1297989" cy="193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D:\research_presentation\RSS 2014\pieter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032" y="1447800"/>
            <a:ext cx="1319768" cy="193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D:\research_presentation\RSS 2014\juli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52" y="4070109"/>
            <a:ext cx="1397346" cy="209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D:\research_presentation\RSS 2014\maja-mataric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328" y="4039105"/>
            <a:ext cx="1395968" cy="209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Invited Speakers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302" name="Picture 14" descr="D:\research_presentation\RSS 2014\andrea-thomaz_s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619" y="4091425"/>
            <a:ext cx="1295400" cy="207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94269" y="3380096"/>
            <a:ext cx="1453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Pieter </a:t>
            </a:r>
            <a:r>
              <a:rPr lang="en-US" dirty="0" err="1" smtClean="0"/>
              <a:t>Abbeel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UCB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238686" y="3380096"/>
            <a:ext cx="1075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Alan Fern</a:t>
            </a:r>
          </a:p>
          <a:p>
            <a:pPr algn="ctr"/>
            <a:r>
              <a:rPr lang="en-US" dirty="0" smtClean="0"/>
              <a:t>OSU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344662" y="3399724"/>
            <a:ext cx="150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Manuel Lopes</a:t>
            </a:r>
          </a:p>
          <a:p>
            <a:pPr algn="ctr"/>
            <a:r>
              <a:rPr lang="en-US" dirty="0" smtClean="0"/>
              <a:t>INRIA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692526" y="6135469"/>
            <a:ext cx="1431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Maja</a:t>
            </a:r>
            <a:r>
              <a:rPr lang="en-US" dirty="0" smtClean="0"/>
              <a:t> </a:t>
            </a:r>
            <a:r>
              <a:rPr lang="en-US" dirty="0" err="1" smtClean="0"/>
              <a:t>Mataric</a:t>
            </a:r>
            <a:endParaRPr lang="en-US" dirty="0" smtClean="0"/>
          </a:p>
          <a:p>
            <a:pPr algn="ctr"/>
            <a:r>
              <a:rPr lang="en-US" dirty="0" smtClean="0"/>
              <a:t>USC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243571" y="6176413"/>
            <a:ext cx="1659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Andrea </a:t>
            </a:r>
            <a:r>
              <a:rPr lang="en-US" dirty="0" err="1" smtClean="0"/>
              <a:t>Thomaz</a:t>
            </a:r>
            <a:endParaRPr lang="en-US" dirty="0" smtClean="0"/>
          </a:p>
          <a:p>
            <a:pPr algn="ctr"/>
            <a:r>
              <a:rPr lang="en-US" dirty="0" err="1" smtClean="0"/>
              <a:t>GaTech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56141" y="6176413"/>
            <a:ext cx="1114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Julie Shah</a:t>
            </a:r>
          </a:p>
          <a:p>
            <a:pPr algn="ctr"/>
            <a:r>
              <a:rPr lang="en-US" dirty="0" smtClean="0"/>
              <a:t>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03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34"/>
            <a:ext cx="6019800" cy="2072665"/>
          </a:xfrm>
        </p:spPr>
        <p:txBody>
          <a:bodyPr anchor="b">
            <a:noAutofit/>
          </a:bodyPr>
          <a:lstStyle/>
          <a:p>
            <a:pPr algn="l"/>
            <a:r>
              <a:rPr lang="en-US" sz="4000" i="1" dirty="0" smtClean="0">
                <a:solidFill>
                  <a:schemeClr val="bg1"/>
                </a:solidFill>
              </a:rPr>
              <a:t>Learning Plans</a:t>
            </a:r>
            <a:r>
              <a:rPr lang="en-US" sz="4000" dirty="0" smtClean="0">
                <a:solidFill>
                  <a:schemeClr val="bg1"/>
                </a:solidFill>
              </a:rPr>
              <a:t> with </a:t>
            </a:r>
            <a:r>
              <a:rPr lang="en-US" sz="4000" i="1" dirty="0" smtClean="0">
                <a:solidFill>
                  <a:schemeClr val="bg1"/>
                </a:solidFill>
              </a:rPr>
              <a:t>Context</a:t>
            </a:r>
            <a:r>
              <a:rPr lang="en-US" sz="4000" dirty="0" smtClean="0">
                <a:solidFill>
                  <a:schemeClr val="bg1"/>
                </a:solidFill>
              </a:rPr>
              <a:t> from </a:t>
            </a:r>
            <a:r>
              <a:rPr lang="en-US" sz="4000" i="1" dirty="0" smtClean="0">
                <a:solidFill>
                  <a:schemeClr val="bg1"/>
                </a:solidFill>
              </a:rPr>
              <a:t>Human Signals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029" name="Picture 5" descr="D:\Presentations\RSS 2014\cover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89535"/>
            <a:ext cx="2484437" cy="24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334963" y="2438400"/>
            <a:ext cx="8732837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D:\Presentations\RSS 2014\dr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" y="3200400"/>
            <a:ext cx="19050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Presentations\RSS 2014\j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820" y="3200400"/>
            <a:ext cx="1498152" cy="224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Presentations\RSS 2014\pic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190" y="3200400"/>
            <a:ext cx="2144800" cy="224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14398" y="5562600"/>
            <a:ext cx="1560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Drew </a:t>
            </a:r>
            <a:r>
              <a:rPr lang="en-US" sz="2000" dirty="0" err="1" smtClean="0"/>
              <a:t>Bagnell</a:t>
            </a:r>
            <a:endParaRPr lang="en-US" sz="2000" dirty="0" smtClean="0"/>
          </a:p>
          <a:p>
            <a:pPr algn="ctr"/>
            <a:r>
              <a:rPr lang="en-US" sz="2000" dirty="0" smtClean="0"/>
              <a:t>CMU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2734443" y="5562600"/>
            <a:ext cx="2032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Ashesh</a:t>
            </a:r>
            <a:r>
              <a:rPr lang="en-US" sz="2000" dirty="0" smtClean="0"/>
              <a:t> Jain</a:t>
            </a:r>
          </a:p>
          <a:p>
            <a:pPr algn="ctr"/>
            <a:r>
              <a:rPr lang="en-US" sz="2000" dirty="0" smtClean="0"/>
              <a:t>Cornell University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4960620" y="5562600"/>
            <a:ext cx="1634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Jan Peters</a:t>
            </a:r>
          </a:p>
          <a:p>
            <a:pPr algn="ctr"/>
            <a:r>
              <a:rPr lang="en-US" sz="2000" dirty="0" smtClean="0"/>
              <a:t>TU Darmstadt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746172" y="5559552"/>
            <a:ext cx="20324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Ashutosh</a:t>
            </a:r>
            <a:r>
              <a:rPr lang="en-US" sz="2000" dirty="0" smtClean="0"/>
              <a:t> </a:t>
            </a:r>
            <a:r>
              <a:rPr lang="en-US" sz="2000" dirty="0" err="1" smtClean="0"/>
              <a:t>Saxena</a:t>
            </a:r>
            <a:endParaRPr lang="en-US" sz="2000" dirty="0" smtClean="0"/>
          </a:p>
          <a:p>
            <a:pPr algn="ctr"/>
            <a:r>
              <a:rPr lang="en-US" sz="2000" dirty="0" smtClean="0"/>
              <a:t>Cornell University</a:t>
            </a:r>
            <a:endParaRPr lang="en-US" sz="2000" dirty="0"/>
          </a:p>
        </p:txBody>
      </p:sp>
      <p:pic>
        <p:nvPicPr>
          <p:cNvPr id="1037" name="Picture 13" descr="D:\Presentations\RSS 2014\ashutosh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190" y="3198876"/>
            <a:ext cx="1726901" cy="224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36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Workshop summary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145762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40" y="1442112"/>
            <a:ext cx="4145760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urved Up Arrow 6"/>
          <p:cNvSpPr/>
          <p:nvPr/>
        </p:nvSpPr>
        <p:spPr>
          <a:xfrm flipH="1">
            <a:off x="3200400" y="4587467"/>
            <a:ext cx="2548608" cy="883920"/>
          </a:xfrm>
          <a:prstGeom prst="curved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6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Food for thought!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Intuitive teaching methods</a:t>
            </a:r>
          </a:p>
          <a:p>
            <a:pPr lvl="1"/>
            <a:r>
              <a:rPr lang="en-US" dirty="0"/>
              <a:t>Interactive learning</a:t>
            </a:r>
          </a:p>
          <a:p>
            <a:pPr lvl="1"/>
            <a:r>
              <a:rPr lang="en-US" dirty="0" smtClean="0"/>
              <a:t>….</a:t>
            </a:r>
          </a:p>
          <a:p>
            <a:r>
              <a:rPr lang="en-US" dirty="0" smtClean="0"/>
              <a:t>Learning from real users</a:t>
            </a:r>
          </a:p>
          <a:p>
            <a:pPr lvl="1"/>
            <a:r>
              <a:rPr lang="en-US" dirty="0" smtClean="0"/>
              <a:t>Different from experts (not </a:t>
            </a:r>
            <a:r>
              <a:rPr lang="en-US" dirty="0" err="1" smtClean="0"/>
              <a:t>roboticists</a:t>
            </a:r>
            <a:r>
              <a:rPr lang="en-US" dirty="0" smtClean="0"/>
              <a:t>) </a:t>
            </a:r>
          </a:p>
          <a:p>
            <a:r>
              <a:rPr lang="en-US" dirty="0" smtClean="0"/>
              <a:t>Scaling human signals</a:t>
            </a:r>
          </a:p>
          <a:p>
            <a:pPr lvl="1"/>
            <a:r>
              <a:rPr lang="en-US" dirty="0" smtClean="0"/>
              <a:t>Depends on the application</a:t>
            </a:r>
          </a:p>
          <a:p>
            <a:pPr lvl="1"/>
            <a:r>
              <a:rPr lang="en-US" dirty="0" smtClean="0"/>
              <a:t>Crowdsourcing methods (</a:t>
            </a:r>
            <a:r>
              <a:rPr lang="en-US" dirty="0" err="1" smtClean="0"/>
              <a:t>PlanIt</a:t>
            </a:r>
            <a:r>
              <a:rPr lang="en-US" dirty="0" smtClean="0"/>
              <a:t>, </a:t>
            </a:r>
            <a:r>
              <a:rPr lang="en-US" dirty="0" err="1" smtClean="0"/>
              <a:t>TellMeDave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5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D:\research_presentation\RSS 2014\fer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230" y="1447800"/>
            <a:ext cx="1391170" cy="193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D:\research_presentation\RSS 2014\mac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73" y="1447800"/>
            <a:ext cx="1297989" cy="193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D:\research_presentation\RSS 2014\pieter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032" y="1447800"/>
            <a:ext cx="1319768" cy="193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D:\research_presentation\RSS 2014\juli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52" y="4070109"/>
            <a:ext cx="1397346" cy="209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D:\research_presentation\RSS 2014\maja-mataric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328" y="4039105"/>
            <a:ext cx="1395968" cy="209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Invited Speakers – Thank You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302" name="Picture 14" descr="D:\research_presentation\RSS 2014\andrea-thomaz_s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619" y="4091425"/>
            <a:ext cx="1295400" cy="207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94269" y="3380096"/>
            <a:ext cx="1453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Pieter </a:t>
            </a:r>
            <a:r>
              <a:rPr lang="en-US" dirty="0" err="1" smtClean="0"/>
              <a:t>Abbeel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UCB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238686" y="3380096"/>
            <a:ext cx="1075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Alan Fern</a:t>
            </a:r>
          </a:p>
          <a:p>
            <a:pPr algn="ctr"/>
            <a:r>
              <a:rPr lang="en-US" dirty="0" smtClean="0"/>
              <a:t>OSU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344662" y="3399724"/>
            <a:ext cx="150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Manuel Lopes</a:t>
            </a:r>
          </a:p>
          <a:p>
            <a:pPr algn="ctr"/>
            <a:r>
              <a:rPr lang="en-US" dirty="0" smtClean="0"/>
              <a:t>INRIA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692526" y="6135469"/>
            <a:ext cx="1431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Maja</a:t>
            </a:r>
            <a:r>
              <a:rPr lang="en-US" dirty="0" smtClean="0"/>
              <a:t> </a:t>
            </a:r>
            <a:r>
              <a:rPr lang="en-US" dirty="0" err="1" smtClean="0"/>
              <a:t>Mataric</a:t>
            </a:r>
            <a:endParaRPr lang="en-US" dirty="0" smtClean="0"/>
          </a:p>
          <a:p>
            <a:pPr algn="ctr"/>
            <a:r>
              <a:rPr lang="en-US" dirty="0" smtClean="0"/>
              <a:t>USC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243571" y="6176413"/>
            <a:ext cx="1659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Andrea </a:t>
            </a:r>
            <a:r>
              <a:rPr lang="en-US" dirty="0" err="1" smtClean="0"/>
              <a:t>Thomaz</a:t>
            </a:r>
            <a:endParaRPr lang="en-US" dirty="0" smtClean="0"/>
          </a:p>
          <a:p>
            <a:pPr algn="ctr"/>
            <a:r>
              <a:rPr lang="en-US" dirty="0" err="1" smtClean="0"/>
              <a:t>GaTech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56141" y="6176413"/>
            <a:ext cx="1114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Julie Shah</a:t>
            </a:r>
          </a:p>
          <a:p>
            <a:pPr algn="ctr"/>
            <a:r>
              <a:rPr lang="en-US" dirty="0" smtClean="0"/>
              <a:t>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11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Co-organizers – Thank You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6" descr="D:\Presentations\RSS 2014\dr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87714"/>
            <a:ext cx="19050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D:\Presentations\RSS 2014\j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369" y="2187714"/>
            <a:ext cx="1498152" cy="224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73578" y="4549914"/>
            <a:ext cx="1560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Drew </a:t>
            </a:r>
            <a:r>
              <a:rPr lang="en-US" sz="2000" dirty="0" err="1" smtClean="0"/>
              <a:t>Bagnell</a:t>
            </a:r>
            <a:endParaRPr lang="en-US" sz="2000" dirty="0" smtClean="0"/>
          </a:p>
          <a:p>
            <a:pPr algn="ctr"/>
            <a:r>
              <a:rPr lang="en-US" sz="2000" dirty="0" smtClean="0"/>
              <a:t>CMU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878169" y="4549914"/>
            <a:ext cx="1634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Jan Peters</a:t>
            </a:r>
          </a:p>
          <a:p>
            <a:pPr algn="ctr"/>
            <a:r>
              <a:rPr lang="en-US" sz="2000" dirty="0" smtClean="0"/>
              <a:t>TU Darmstadt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663721" y="4546866"/>
            <a:ext cx="20324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Ashutosh</a:t>
            </a:r>
            <a:r>
              <a:rPr lang="en-US" sz="2000" dirty="0" smtClean="0"/>
              <a:t> </a:t>
            </a:r>
            <a:r>
              <a:rPr lang="en-US" sz="2000" dirty="0" err="1" smtClean="0"/>
              <a:t>Saxena</a:t>
            </a:r>
            <a:endParaRPr lang="en-US" sz="2000" dirty="0" smtClean="0"/>
          </a:p>
          <a:p>
            <a:pPr algn="ctr"/>
            <a:r>
              <a:rPr lang="en-US" sz="2000" dirty="0" smtClean="0"/>
              <a:t>Cornell University</a:t>
            </a:r>
            <a:endParaRPr lang="en-US" sz="2000" dirty="0"/>
          </a:p>
        </p:txBody>
      </p:sp>
      <p:pic>
        <p:nvPicPr>
          <p:cNvPr id="9" name="Picture 13" descr="D:\Presentations\RSS 2014\ashutosh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739" y="2186190"/>
            <a:ext cx="1726901" cy="224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11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Panel discussion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What's </a:t>
            </a:r>
            <a:r>
              <a:rPr lang="en-US" dirty="0"/>
              <a:t>the most pressing problem in practical robot planning?</a:t>
            </a:r>
          </a:p>
          <a:p>
            <a:pPr lvl="1"/>
            <a:r>
              <a:rPr lang="en-US" dirty="0"/>
              <a:t>Assembly, personal, assistive </a:t>
            </a:r>
            <a:r>
              <a:rPr lang="en-US" dirty="0" smtClean="0"/>
              <a:t>robots</a:t>
            </a:r>
          </a:p>
          <a:p>
            <a:pPr lvl="1"/>
            <a:endParaRPr lang="en-US" dirty="0"/>
          </a:p>
          <a:p>
            <a:r>
              <a:rPr lang="en-US" dirty="0" smtClean="0"/>
              <a:t>What </a:t>
            </a:r>
            <a:r>
              <a:rPr lang="en-US" dirty="0"/>
              <a:t>do you view as the biggest successes thus far in learning to plan?</a:t>
            </a:r>
          </a:p>
          <a:p>
            <a:pPr lvl="1"/>
            <a:r>
              <a:rPr lang="en-US" dirty="0"/>
              <a:t>Assembly, personal, assistive </a:t>
            </a:r>
            <a:r>
              <a:rPr lang="en-US" dirty="0" smtClean="0"/>
              <a:t>robots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10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Task specific skills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marL="285750" indent="-285750"/>
            <a:r>
              <a:rPr lang="en-US" dirty="0" smtClean="0"/>
              <a:t>Manipulating deformable objects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907613" y="5493603"/>
            <a:ext cx="33407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Knot tying</a:t>
            </a:r>
          </a:p>
          <a:p>
            <a:pPr algn="ctr"/>
            <a:r>
              <a:rPr lang="en-US" sz="2400" dirty="0" err="1" smtClean="0"/>
              <a:t>Abbeel’s</a:t>
            </a:r>
            <a:r>
              <a:rPr lang="en-US" sz="2400" dirty="0" smtClean="0"/>
              <a:t> lab, UC Berkeley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94699" y="734129"/>
            <a:ext cx="1478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Pieter </a:t>
            </a:r>
            <a:r>
              <a:rPr lang="en-US" b="1" dirty="0" err="1" smtClean="0">
                <a:solidFill>
                  <a:schemeClr val="bg1"/>
                </a:solidFill>
              </a:rPr>
              <a:t>Abbeel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UC Berkeley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2" descr="https://lh6.googleusercontent.com/proxy/kEdRYQkbHKxGgi6M2ZXe-4BcSl_zKx8tVEIxIZt_tVU2eknvczzk8D1rpFYxKL_Rccq7hlkbMFRn8GowmYzXtg=w426-h240-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902" y="2432304"/>
            <a:ext cx="5485298" cy="309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research_presentation\RSS 2014\abbeel_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01" y="228600"/>
            <a:ext cx="107509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34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Learning from Expert’s Demonstration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9" y="2209800"/>
            <a:ext cx="2744186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ashesh\Downloads\DSC_07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832" y="2222500"/>
            <a:ext cx="3131294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Presentations\RSS 2014\little_do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432" y="2222500"/>
            <a:ext cx="2698627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1151" y="4572000"/>
            <a:ext cx="1334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Peters’ lab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674875" y="4572000"/>
            <a:ext cx="1531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Bagnell’s</a:t>
            </a:r>
            <a:r>
              <a:rPr lang="en-US" sz="2000" dirty="0" smtClean="0"/>
              <a:t> lab 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701356" y="4572000"/>
            <a:ext cx="1494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Abbeel</a:t>
            </a:r>
            <a:r>
              <a:rPr lang="en-US" sz="2000" dirty="0" smtClean="0"/>
              <a:t> et al.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491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Real environments are more complex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upload.wikimedia.org/wikipedia/commons/c/c9/Dalian_large_Shopping_Mall_2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36295"/>
            <a:ext cx="6705600" cy="447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20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Planning in context-rich environments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906963"/>
          </a:xfrm>
        </p:spPr>
        <p:txBody>
          <a:bodyPr/>
          <a:lstStyle/>
          <a:p>
            <a:pPr marL="285750" indent="-285750"/>
            <a:r>
              <a:rPr lang="en-US" dirty="0" smtClean="0"/>
              <a:t>Co-active feedback using object attributes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760607" y="5777137"/>
            <a:ext cx="36788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Jain et al., NIPS’13</a:t>
            </a:r>
          </a:p>
          <a:p>
            <a:pPr algn="ctr"/>
            <a:r>
              <a:rPr lang="en-US" sz="2400" dirty="0" smtClean="0"/>
              <a:t>Cornell Robot Learning Lab</a:t>
            </a:r>
          </a:p>
        </p:txBody>
      </p:sp>
      <p:pic>
        <p:nvPicPr>
          <p:cNvPr id="3074" name="Picture 2" descr="D:\Baxter Raw video files\baxter video\project_update\SnapShot(19)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0"/>
            <a:ext cx="6172200" cy="34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0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Planning problems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76" y="1531095"/>
            <a:ext cx="3191996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D:\Presentations\RSS 2014\IKEABo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391" y="1550276"/>
            <a:ext cx="2438400" cy="132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lh6.googleusercontent.com/proxy/kEdRYQkbHKxGgi6M2ZXe-4BcSl_zKx8tVEIxIZt_tVU2eknvczzk8D1rpFYxKL_Rccq7hlkbMFRn8GowmYzXtg=w426-h240-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76" y="2958933"/>
            <a:ext cx="3180979" cy="179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shesh\Documents\CyberLink\PowerDirector\10.0\SnapShot(25)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944" y="1550276"/>
            <a:ext cx="2357127" cy="132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008" y="2958933"/>
            <a:ext cx="2136146" cy="177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:\Users\ashesh\Downloads\DSC_07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2958933"/>
            <a:ext cx="2438400" cy="177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nathanratliff.com/_/rsrc/1348192230756/home/crusherditch_cropped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833625"/>
            <a:ext cx="272380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00574"/>
            <a:ext cx="1849941" cy="184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D:\Presentations\RSS 2014\little_do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610" y="4844642"/>
            <a:ext cx="2133905" cy="179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s.hswstatic.com/gif/asimo-1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120" y="4833625"/>
            <a:ext cx="1357297" cy="180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14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Presentations\RSS 2014\human_robot_tou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884" y="3621460"/>
            <a:ext cx="2985516" cy="204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i="1" u="sng" dirty="0" smtClean="0">
                <a:solidFill>
                  <a:schemeClr val="bg1"/>
                </a:solidFill>
              </a:rPr>
              <a:t>Learning Plans</a:t>
            </a:r>
            <a:r>
              <a:rPr lang="en-US" sz="3600" dirty="0" smtClean="0">
                <a:solidFill>
                  <a:schemeClr val="bg1"/>
                </a:solidFill>
              </a:rPr>
              <a:t> with </a:t>
            </a:r>
            <a:r>
              <a:rPr lang="en-US" sz="3600" i="1" u="sng" dirty="0" smtClean="0">
                <a:solidFill>
                  <a:schemeClr val="bg1"/>
                </a:solidFill>
              </a:rPr>
              <a:t>Context</a:t>
            </a:r>
            <a:r>
              <a:rPr lang="en-US" sz="3600" dirty="0" smtClean="0">
                <a:solidFill>
                  <a:schemeClr val="bg1"/>
                </a:solidFill>
              </a:rPr>
              <a:t> from </a:t>
            </a:r>
            <a:r>
              <a:rPr lang="en-US" sz="3600" i="1" u="sng" dirty="0" smtClean="0">
                <a:solidFill>
                  <a:schemeClr val="bg1"/>
                </a:solidFill>
              </a:rPr>
              <a:t>Human Signals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Presentations\RSS 2014\learn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70594"/>
            <a:ext cx="2057400" cy="181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resentations\RSS 2014\plann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10594"/>
            <a:ext cx="1995487" cy="193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ent Arrow 5"/>
          <p:cNvSpPr/>
          <p:nvPr/>
        </p:nvSpPr>
        <p:spPr>
          <a:xfrm>
            <a:off x="1143000" y="2175709"/>
            <a:ext cx="1790700" cy="1143000"/>
          </a:xfrm>
          <a:prstGeom prst="bentArrow">
            <a:avLst>
              <a:gd name="adj1" fmla="val 17000"/>
              <a:gd name="adj2" fmla="val 25000"/>
              <a:gd name="adj3" fmla="val 25000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0" y="5475982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Human Signals</a:t>
            </a:r>
          </a:p>
          <a:p>
            <a:pPr algn="ctr"/>
            <a:r>
              <a:rPr lang="en-US" sz="2000" i="1" dirty="0" smtClean="0"/>
              <a:t>Expert’s demonstrations, </a:t>
            </a:r>
          </a:p>
          <a:p>
            <a:pPr algn="ctr"/>
            <a:r>
              <a:rPr lang="en-US" sz="2000" i="1" dirty="0" smtClean="0"/>
              <a:t>Co-active feedback, Language</a:t>
            </a:r>
            <a:endParaRPr lang="en-US" sz="20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895600" y="3391794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Planning</a:t>
            </a:r>
          </a:p>
          <a:p>
            <a:pPr algn="ctr"/>
            <a:r>
              <a:rPr lang="en-US" sz="2000" i="1" dirty="0" smtClean="0"/>
              <a:t>Assembly lines, homes, context-rich environments</a:t>
            </a:r>
            <a:endParaRPr lang="en-US" sz="20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-76200" y="5475982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Learning Algorithms</a:t>
            </a:r>
            <a:endParaRPr lang="en-US" sz="2400" dirty="0"/>
          </a:p>
          <a:p>
            <a:pPr algn="ctr"/>
            <a:r>
              <a:rPr lang="en-US" sz="2000" i="1" dirty="0" smtClean="0"/>
              <a:t>SVM, IRL, Graphical models, </a:t>
            </a:r>
          </a:p>
          <a:p>
            <a:pPr algn="ctr"/>
            <a:r>
              <a:rPr lang="en-US" sz="2000" i="1" dirty="0" smtClean="0"/>
              <a:t>No-regret algorithms</a:t>
            </a:r>
            <a:endParaRPr lang="en-US" sz="2000" dirty="0" smtClean="0"/>
          </a:p>
        </p:txBody>
      </p:sp>
      <p:sp>
        <p:nvSpPr>
          <p:cNvPr id="16" name="Bent Arrow 15"/>
          <p:cNvSpPr/>
          <p:nvPr/>
        </p:nvSpPr>
        <p:spPr>
          <a:xfrm flipH="1">
            <a:off x="5929884" y="2175709"/>
            <a:ext cx="1766316" cy="1139884"/>
          </a:xfrm>
          <a:prstGeom prst="bentArrow">
            <a:avLst>
              <a:gd name="adj1" fmla="val 17000"/>
              <a:gd name="adj2" fmla="val 25000"/>
              <a:gd name="adj3" fmla="val 25000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9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5059</TotalTime>
  <Words>1212</Words>
  <Application>Microsoft Office PowerPoint</Application>
  <PresentationFormat>On-screen Show (4:3)</PresentationFormat>
  <Paragraphs>308</Paragraphs>
  <Slides>38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Learning Plans with Context from Human Signals</vt:lpstr>
      <vt:lpstr>Learning Plans with Context from Human Signals</vt:lpstr>
      <vt:lpstr>Multi-agent planning</vt:lpstr>
      <vt:lpstr>Task specific skills</vt:lpstr>
      <vt:lpstr>Learning from Expert’s Demonstration</vt:lpstr>
      <vt:lpstr>Real environments are more complex</vt:lpstr>
      <vt:lpstr>Planning in context-rich environments</vt:lpstr>
      <vt:lpstr>Planning problems</vt:lpstr>
      <vt:lpstr>Learning Plans with Context from Human Signals</vt:lpstr>
      <vt:lpstr>Rich human signals</vt:lpstr>
      <vt:lpstr>Rich human signals</vt:lpstr>
      <vt:lpstr>Rich human signals</vt:lpstr>
      <vt:lpstr>Rich human signals</vt:lpstr>
      <vt:lpstr>Rich human signals</vt:lpstr>
      <vt:lpstr>Learning algorithms</vt:lpstr>
      <vt:lpstr>Learning Plans with Context from Human Signals</vt:lpstr>
      <vt:lpstr>PowerPoint Presentation</vt:lpstr>
      <vt:lpstr>Co-active Learning Setting</vt:lpstr>
      <vt:lpstr>Co-active Learning Setting</vt:lpstr>
      <vt:lpstr>User Feedback</vt:lpstr>
      <vt:lpstr>Co-active Preference Perceptron</vt:lpstr>
      <vt:lpstr>Generalization of Co-active perceptron</vt:lpstr>
      <vt:lpstr>Co-active feedback on Baxter</vt:lpstr>
      <vt:lpstr>Scaling up human signals</vt:lpstr>
      <vt:lpstr>PowerPoint Presentation</vt:lpstr>
      <vt:lpstr>PlanIt: A crowdsourcing approach</vt:lpstr>
      <vt:lpstr>Learned concepts from PlanIt</vt:lpstr>
      <vt:lpstr>PlanIt Demo</vt:lpstr>
      <vt:lpstr>Co-active Learning Setting</vt:lpstr>
      <vt:lpstr>Learning Plans with Context from Human Signals</vt:lpstr>
      <vt:lpstr>Summary</vt:lpstr>
      <vt:lpstr>Invited Speakers</vt:lpstr>
      <vt:lpstr>Learning Plans with Context from Human Signals</vt:lpstr>
      <vt:lpstr>Workshop summary</vt:lpstr>
      <vt:lpstr>Food for thought!</vt:lpstr>
      <vt:lpstr>Invited Speakers – Thank You</vt:lpstr>
      <vt:lpstr>Co-organizers – Thank You</vt:lpstr>
      <vt:lpstr>Panel discussion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Ashesh</dc:creator>
  <cp:lastModifiedBy>Ashesh</cp:lastModifiedBy>
  <cp:revision>367</cp:revision>
  <dcterms:created xsi:type="dcterms:W3CDTF">2014-07-05T04:11:23Z</dcterms:created>
  <dcterms:modified xsi:type="dcterms:W3CDTF">2014-07-19T13:56:08Z</dcterms:modified>
</cp:coreProperties>
</file>